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2"/>
  </p:notesMasterIdLst>
  <p:handoutMasterIdLst>
    <p:handoutMasterId r:id="rId33"/>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4" r:id="rId29"/>
    <p:sldId id="286" r:id="rId30"/>
    <p:sldId id="283" r:id="rId3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614"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lang="en-GB" dirty="0" smtClean="0"/>
              <a:t>Austin Chapel Independent Financial Adviser LLP </a:t>
            </a:r>
            <a:endParaRPr lang="en-GB"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85D06530-E96A-465C-9E14-FCBA6B7CC7AA}" type="datetimeFigureOut">
              <a:rPr lang="en-GB" smtClean="0"/>
              <a:pPr/>
              <a:t>18/02/2016</a:t>
            </a:fld>
            <a:endParaRPr lang="en-GB"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F0F9484-E901-491E-B47D-7E4AD1A8E7EA}" type="slidenum">
              <a:rPr lang="en-GB" smtClean="0"/>
              <a:pPr/>
              <a:t>‹#›</a:t>
            </a:fld>
            <a:endParaRPr lang="en-GB" dirty="0"/>
          </a:p>
        </p:txBody>
      </p:sp>
    </p:spTree>
    <p:extLst>
      <p:ext uri="{BB962C8B-B14F-4D97-AF65-F5344CB8AC3E}">
        <p14:creationId xmlns:p14="http://schemas.microsoft.com/office/powerpoint/2010/main" val="1031899844"/>
      </p:ext>
    </p:extLst>
  </p:cSld>
  <p:clrMap bg1="lt1" tx1="dk1" bg2="lt2" tx2="dk2" accent1="accent1" accent2="accent2" accent3="accent3" accent4="accent4" accent5="accent5" accent6="accent6" hlink="hlink" folHlink="folHlink"/>
  <p:hf sldNum="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lang="en-GB" dirty="0" smtClean="0"/>
              <a:t>Austin Chapel Independent Financial Adviser LLP </a:t>
            </a:r>
            <a:endParaRPr lang="en-GB"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B7CF8E7-192C-4953-83FE-5933BE16D577}" type="datetimeFigureOut">
              <a:rPr lang="en-GB" smtClean="0"/>
              <a:pPr/>
              <a:t>18/02/2016</a:t>
            </a:fld>
            <a:endParaRPr lang="en-GB"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09FF73F-EDAD-4F7B-9EB8-B2D3E2FB289F}" type="slidenum">
              <a:rPr lang="en-GB" smtClean="0"/>
              <a:pPr/>
              <a:t>‹#›</a:t>
            </a:fld>
            <a:endParaRPr lang="en-GB" dirty="0"/>
          </a:p>
        </p:txBody>
      </p:sp>
    </p:spTree>
    <p:extLst>
      <p:ext uri="{BB962C8B-B14F-4D97-AF65-F5344CB8AC3E}">
        <p14:creationId xmlns:p14="http://schemas.microsoft.com/office/powerpoint/2010/main" val="1968883519"/>
      </p:ext>
    </p:extLst>
  </p:cSld>
  <p:clrMap bg1="lt1" tx1="dk1" bg2="lt2" tx2="dk2" accent1="accent1" accent2="accent2" accent3="accent3" accent4="accent4" accent5="accent5" accent6="accent6" hlink="hlink" folHlink="folHlink"/>
  <p:hf sldNum="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5" name="Header Placeholder 4"/>
          <p:cNvSpPr>
            <a:spLocks noGrp="1"/>
          </p:cNvSpPr>
          <p:nvPr>
            <p:ph type="hdr" sz="quarter" idx="11"/>
          </p:nvPr>
        </p:nvSpPr>
        <p:spPr/>
        <p:txBody>
          <a:bodyPr/>
          <a:lstStyle/>
          <a:p>
            <a:r>
              <a:rPr lang="en-GB" dirty="0" smtClean="0"/>
              <a:t>Austin Chapel Independent Financial Adviser LLP </a:t>
            </a:r>
            <a:endParaRPr lang="en-GB" dirty="0"/>
          </a:p>
        </p:txBody>
      </p:sp>
    </p:spTree>
    <p:extLst>
      <p:ext uri="{BB962C8B-B14F-4D97-AF65-F5344CB8AC3E}">
        <p14:creationId xmlns:p14="http://schemas.microsoft.com/office/powerpoint/2010/main" val="27379891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BB5A58F8-E230-48D6-B034-49796E676D18}" type="datetime1">
              <a:rPr lang="en-GB" smtClean="0"/>
              <a:pPr/>
              <a:t>18/02/2016</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D47D6550-7074-4D89-8776-952DD02EE92C}" type="slidenum">
              <a:rPr lang="en-GB" smtClean="0"/>
              <a:pPr/>
              <a:t>‹#›</a:t>
            </a:fld>
            <a:endParaRPr lang="en-GB"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9BDF7E8-B542-426B-8314-776BF23485EA}" type="datetime1">
              <a:rPr lang="en-GB" smtClean="0"/>
              <a:pPr/>
              <a:t>18/02/2016</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D47D6550-7074-4D89-8776-952DD02EE92C}" type="slidenum">
              <a:rPr lang="en-GB" smtClean="0"/>
              <a:pPr/>
              <a:t>‹#›</a:t>
            </a:fld>
            <a:endParaRPr lang="en-GB"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A9347B4-32E1-466B-9DD5-0B08E3BD8115}" type="datetime1">
              <a:rPr lang="en-GB" smtClean="0"/>
              <a:pPr/>
              <a:t>18/02/2016</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D47D6550-7074-4D89-8776-952DD02EE92C}" type="slidenum">
              <a:rPr lang="en-GB" smtClean="0"/>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73D7CA9-A220-4B46-BA4A-DE19C0904BF2}" type="datetime1">
              <a:rPr lang="en-GB" smtClean="0"/>
              <a:pPr/>
              <a:t>18/02/2016</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D47D6550-7074-4D89-8776-952DD02EE92C}" type="slidenum">
              <a:rPr lang="en-GB" smtClean="0"/>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F25BDB5-E3FF-4541-957F-F07FB7304FC3}" type="datetime1">
              <a:rPr lang="en-GB" smtClean="0"/>
              <a:pPr/>
              <a:t>18/02/2016</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D47D6550-7074-4D89-8776-952DD02EE92C}" type="slidenum">
              <a:rPr lang="en-GB" smtClean="0"/>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B868D5F5-6CF9-4E2C-9AAF-F52D9F2236B8}" type="datetime1">
              <a:rPr lang="en-GB" smtClean="0"/>
              <a:pPr/>
              <a:t>18/02/2016</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D47D6550-7074-4D89-8776-952DD02EE92C}" type="slidenum">
              <a:rPr lang="en-GB" smtClean="0"/>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20519A05-CFE3-428C-BC9E-AD726DB7F433}" type="datetime1">
              <a:rPr lang="en-GB" smtClean="0"/>
              <a:pPr/>
              <a:t>18/02/2016</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D47D6550-7074-4D89-8776-952DD02EE92C}" type="slidenum">
              <a:rPr lang="en-GB" smtClean="0"/>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7DED2634-D7B0-4DC1-91F5-DCD98B05F36D}" type="datetime1">
              <a:rPr lang="en-GB" smtClean="0"/>
              <a:pPr/>
              <a:t>18/02/2016</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D47D6550-7074-4D89-8776-952DD02EE92C}" type="slidenum">
              <a:rPr lang="en-GB" smtClean="0"/>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A283B9B-6050-4209-9C8C-4BBA5138904B}" type="datetime1">
              <a:rPr lang="en-GB" smtClean="0"/>
              <a:pPr/>
              <a:t>18/02/2016</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D47D6550-7074-4D89-8776-952DD02EE92C}" type="slidenum">
              <a:rPr lang="en-GB" smtClean="0"/>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F0C1631-D38F-42F4-BC65-A8D6D46279D4}" type="datetime1">
              <a:rPr lang="en-GB" smtClean="0"/>
              <a:pPr/>
              <a:t>18/02/2016</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D47D6550-7074-4D89-8776-952DD02EE92C}" type="slidenum">
              <a:rPr lang="en-GB" smtClean="0"/>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792267D-414A-45F8-9966-AD63EAF2F223}" type="datetime1">
              <a:rPr lang="en-GB" smtClean="0"/>
              <a:pPr/>
              <a:t>18/02/2016</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D47D6550-7074-4D89-8776-952DD02EE92C}" type="slidenum">
              <a:rPr lang="en-GB" smtClean="0"/>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6BC0536-3149-4A29-9C41-4748CB235AC4}" type="datetime1">
              <a:rPr lang="en-GB" smtClean="0"/>
              <a:pPr/>
              <a:t>18/02/2016</a:t>
            </a:fld>
            <a:endParaRPr lang="en-GB"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47D6550-7074-4D89-8776-952DD02EE92C}" type="slidenum">
              <a:rPr lang="en-GB" smtClean="0"/>
              <a:pPr/>
              <a:t>‹#›</a:t>
            </a:fld>
            <a:endParaRPr lang="en-GB"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8" Type="http://schemas.openxmlformats.org/officeDocument/2006/relationships/hyperlink" Target="https://www.gov.uk/government/publications/self-assessment-register-for-self-assessment-and-get-a-tax-return-sa1" TargetMode="External"/><Relationship Id="rId3" Type="http://schemas.openxmlformats.org/officeDocument/2006/relationships/hyperlink" Target="http://www.hmrc.gov.uk/manuals/rpsmmanual/RPSM06105000.htm" TargetMode="External"/><Relationship Id="rId7" Type="http://schemas.openxmlformats.org/officeDocument/2006/relationships/hyperlink" Target="http://www.hmrc.gov.uk/manuals/rpsmmanual/RPSM11107000.htm" TargetMode="External"/><Relationship Id="rId2" Type="http://schemas.openxmlformats.org/officeDocument/2006/relationships/hyperlink" Target="http://www.ucl.ac.uk/hr/pensions/index-home.php" TargetMode="External"/><Relationship Id="rId1" Type="http://schemas.openxmlformats.org/officeDocument/2006/relationships/slideLayout" Target="../slideLayouts/slideLayout2.xml"/><Relationship Id="rId6" Type="http://schemas.openxmlformats.org/officeDocument/2006/relationships/hyperlink" Target="http://www.uss.co.uk/news/Pages/Pensionschemetaxallowance.aspx" TargetMode="External"/><Relationship Id="rId5" Type="http://schemas.openxmlformats.org/officeDocument/2006/relationships/hyperlink" Target="http://www.nhsbsa.nhs.uk/Documents/Pensions/2016-17_Tapered_Annual_Allowance_(12.2015)_V1.pdf" TargetMode="External"/><Relationship Id="rId10" Type="http://schemas.openxmlformats.org/officeDocument/2006/relationships/hyperlink" Target="http://www.nhsbsa.nhs.uk/Pensions/4203.aspx" TargetMode="External"/><Relationship Id="rId4" Type="http://schemas.openxmlformats.org/officeDocument/2006/relationships/hyperlink" Target="http://www.hmrc.gov.uk/tools/pension-allowance/index.htm" TargetMode="External"/><Relationship Id="rId9" Type="http://schemas.openxmlformats.org/officeDocument/2006/relationships/hyperlink" Target="http://www.uss.co.uk/SchemeGuide/CareerRevaluedBenefitssection/maximisingyourpension/financialadvice/Pages/default.aspx" TargetMode="Externa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55576" y="1772816"/>
            <a:ext cx="7772400" cy="1470025"/>
          </a:xfrm>
        </p:spPr>
        <p:txBody>
          <a:bodyPr>
            <a:normAutofit fontScale="90000"/>
          </a:bodyPr>
          <a:lstStyle/>
          <a:p>
            <a:r>
              <a:rPr lang="en-GB" sz="3600" dirty="0" smtClean="0"/>
              <a:t>Pensions Taxation – Lifetime</a:t>
            </a:r>
            <a:br>
              <a:rPr lang="en-GB" sz="3600" dirty="0" smtClean="0"/>
            </a:br>
            <a:r>
              <a:rPr lang="en-GB" sz="3600" dirty="0" smtClean="0"/>
              <a:t>Allowance, Annual Allowance (AA)</a:t>
            </a:r>
            <a:br>
              <a:rPr lang="en-GB" sz="3600" dirty="0" smtClean="0"/>
            </a:br>
            <a:r>
              <a:rPr lang="en-GB" sz="3600" dirty="0" smtClean="0"/>
              <a:t>and Tapered Annual Allowance (TAA)</a:t>
            </a:r>
            <a:endParaRPr lang="en-GB" sz="3600" dirty="0"/>
          </a:p>
        </p:txBody>
      </p:sp>
      <p:sp>
        <p:nvSpPr>
          <p:cNvPr id="3" name="Subtitle 2"/>
          <p:cNvSpPr>
            <a:spLocks noGrp="1"/>
          </p:cNvSpPr>
          <p:nvPr>
            <p:ph type="subTitle" idx="1"/>
          </p:nvPr>
        </p:nvSpPr>
        <p:spPr>
          <a:xfrm>
            <a:off x="1259632" y="3573016"/>
            <a:ext cx="6400800" cy="1752600"/>
          </a:xfrm>
        </p:spPr>
        <p:txBody>
          <a:bodyPr/>
          <a:lstStyle/>
          <a:p>
            <a:r>
              <a:rPr lang="en-GB" dirty="0" smtClean="0"/>
              <a:t>Presented By</a:t>
            </a:r>
          </a:p>
          <a:p>
            <a:r>
              <a:rPr lang="en-GB" dirty="0" smtClean="0"/>
              <a:t>Gary O’Neill</a:t>
            </a:r>
            <a:endParaRPr lang="en-GB"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GB" sz="3200" b="1" dirty="0" smtClean="0"/>
              <a:t>How is Annual Allowance calculated </a:t>
            </a:r>
            <a:br>
              <a:rPr lang="en-GB" sz="3200" b="1" dirty="0" smtClean="0"/>
            </a:br>
            <a:r>
              <a:rPr lang="en-GB" sz="3200" b="1" dirty="0" smtClean="0"/>
              <a:t>(Defined Benefit Schemes)?</a:t>
            </a:r>
            <a:endParaRPr lang="en-GB" sz="3200" b="1" dirty="0"/>
          </a:p>
        </p:txBody>
      </p:sp>
      <p:sp>
        <p:nvSpPr>
          <p:cNvPr id="3" name="Content Placeholder 2"/>
          <p:cNvSpPr>
            <a:spLocks noGrp="1"/>
          </p:cNvSpPr>
          <p:nvPr>
            <p:ph idx="1"/>
          </p:nvPr>
        </p:nvSpPr>
        <p:spPr/>
        <p:txBody>
          <a:bodyPr>
            <a:normAutofit/>
          </a:bodyPr>
          <a:lstStyle/>
          <a:p>
            <a:r>
              <a:rPr lang="en-GB" sz="2000" dirty="0" smtClean="0"/>
              <a:t>USS and the NHSPS are Defined Benefit (DB) Schemes. Growth is based on an accrual of service (years and days) and pensionable salary (full time equivalent for Final Salary members, actual salary for Career Revalued Earnings Scheme members).</a:t>
            </a:r>
          </a:p>
          <a:p>
            <a:r>
              <a:rPr lang="en-GB" sz="2000" b="1" dirty="0" smtClean="0"/>
              <a:t>Pension Input Periods (PIPs)</a:t>
            </a:r>
          </a:p>
          <a:p>
            <a:r>
              <a:rPr lang="en-GB" sz="2000" dirty="0" smtClean="0"/>
              <a:t>A valuation of your overall pension fund is undertaken at the beginning of the tax year and increased by the Consumer Price Index from the previous September.</a:t>
            </a:r>
          </a:p>
          <a:p>
            <a:r>
              <a:rPr lang="en-GB" sz="2000" dirty="0" smtClean="0"/>
              <a:t>A further valuation of your overall pension fund is undertaken at the end of the tax year.</a:t>
            </a:r>
          </a:p>
          <a:p>
            <a:r>
              <a:rPr lang="en-GB" sz="2000" dirty="0" smtClean="0"/>
              <a:t>The value at the beginning of the tax year is subtracted from the value at the end of the tax year and the remainder is contributory to the Annual Allowance.</a:t>
            </a:r>
            <a:endParaRPr lang="en-GB" sz="20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78098"/>
          </a:xfrm>
        </p:spPr>
        <p:txBody>
          <a:bodyPr>
            <a:normAutofit/>
          </a:bodyPr>
          <a:lstStyle/>
          <a:p>
            <a:pPr algn="l"/>
            <a:r>
              <a:rPr lang="en-GB" sz="3200" b="1" dirty="0" smtClean="0"/>
              <a:t>DB AA calculation example</a:t>
            </a:r>
            <a:endParaRPr lang="en-GB" sz="3200" b="1" dirty="0"/>
          </a:p>
        </p:txBody>
      </p:sp>
      <p:sp>
        <p:nvSpPr>
          <p:cNvPr id="3" name="Content Placeholder 2"/>
          <p:cNvSpPr>
            <a:spLocks noGrp="1"/>
          </p:cNvSpPr>
          <p:nvPr>
            <p:ph idx="1"/>
          </p:nvPr>
        </p:nvSpPr>
        <p:spPr>
          <a:xfrm>
            <a:off x="467544" y="980728"/>
            <a:ext cx="8229600" cy="5472608"/>
          </a:xfrm>
        </p:spPr>
        <p:txBody>
          <a:bodyPr>
            <a:noAutofit/>
          </a:bodyPr>
          <a:lstStyle/>
          <a:p>
            <a:r>
              <a:rPr lang="en-GB" sz="1800" dirty="0" smtClean="0"/>
              <a:t>Pensionable service = </a:t>
            </a:r>
            <a:r>
              <a:rPr lang="en-GB" sz="1800" b="1" dirty="0" smtClean="0"/>
              <a:t>21 years</a:t>
            </a:r>
            <a:endParaRPr lang="en-GB" sz="1800" dirty="0" smtClean="0"/>
          </a:p>
          <a:p>
            <a:r>
              <a:rPr lang="en-GB" sz="1800" dirty="0" smtClean="0"/>
              <a:t>Salary </a:t>
            </a:r>
            <a:r>
              <a:rPr lang="en-GB" sz="1800" b="1" dirty="0" smtClean="0"/>
              <a:t>£85,000</a:t>
            </a:r>
          </a:p>
          <a:p>
            <a:r>
              <a:rPr lang="en-GB" sz="1800" dirty="0" smtClean="0"/>
              <a:t>Consumer Price Index </a:t>
            </a:r>
            <a:r>
              <a:rPr lang="en-GB" sz="1800" b="1" dirty="0" smtClean="0"/>
              <a:t>2.7%</a:t>
            </a:r>
          </a:p>
          <a:p>
            <a:r>
              <a:rPr lang="en-GB" sz="1800" dirty="0" smtClean="0"/>
              <a:t>21 / 80 X £85,000 = </a:t>
            </a:r>
            <a:r>
              <a:rPr lang="en-GB" sz="1800" b="1" dirty="0" smtClean="0"/>
              <a:t>£22,312.5 </a:t>
            </a:r>
            <a:r>
              <a:rPr lang="en-GB" sz="1800" dirty="0" smtClean="0"/>
              <a:t>(pension), £22,312.5 X 3 = </a:t>
            </a:r>
            <a:r>
              <a:rPr lang="en-GB" sz="1800" b="1" dirty="0" smtClean="0"/>
              <a:t>£66,937.50 </a:t>
            </a:r>
            <a:r>
              <a:rPr lang="en-GB" sz="1800" dirty="0" smtClean="0"/>
              <a:t>( lump sum)</a:t>
            </a:r>
          </a:p>
          <a:p>
            <a:r>
              <a:rPr lang="en-GB" sz="1800" dirty="0" smtClean="0"/>
              <a:t>19 (HMRC Factor) X £22,312.50 + 2.7% = </a:t>
            </a:r>
            <a:r>
              <a:rPr lang="en-GB" sz="1800" b="1" dirty="0" smtClean="0"/>
              <a:t>£435,383.81 </a:t>
            </a:r>
            <a:r>
              <a:rPr lang="en-GB" sz="1800" dirty="0" smtClean="0"/>
              <a:t>(fund value at 31 March 2014)</a:t>
            </a:r>
          </a:p>
          <a:p>
            <a:endParaRPr lang="en-GB" sz="1800" dirty="0" smtClean="0"/>
          </a:p>
          <a:p>
            <a:r>
              <a:rPr lang="en-GB" sz="1800" b="1" u="sng" dirty="0" smtClean="0"/>
              <a:t>Pension Input Period 1 April 2014 – 31 March 2015</a:t>
            </a:r>
          </a:p>
          <a:p>
            <a:r>
              <a:rPr lang="en-GB" sz="1800" dirty="0" smtClean="0"/>
              <a:t>Pensionable service = </a:t>
            </a:r>
            <a:r>
              <a:rPr lang="en-GB" sz="1800" b="1" dirty="0" smtClean="0"/>
              <a:t>22 years</a:t>
            </a:r>
          </a:p>
          <a:p>
            <a:r>
              <a:rPr lang="en-GB" sz="1800" dirty="0" smtClean="0"/>
              <a:t>Salary </a:t>
            </a:r>
            <a:r>
              <a:rPr lang="en-GB" sz="1800" b="1" dirty="0" smtClean="0"/>
              <a:t>£95,000</a:t>
            </a:r>
          </a:p>
          <a:p>
            <a:r>
              <a:rPr lang="en-GB" sz="1800" dirty="0" smtClean="0"/>
              <a:t>22 / 80 X £95,000 = </a:t>
            </a:r>
            <a:r>
              <a:rPr lang="en-GB" sz="1800" b="1" dirty="0" smtClean="0"/>
              <a:t>£26,125 </a:t>
            </a:r>
            <a:r>
              <a:rPr lang="en-GB" sz="1800" dirty="0" smtClean="0"/>
              <a:t>(pension), £26,125 X 3 = </a:t>
            </a:r>
            <a:r>
              <a:rPr lang="en-GB" sz="1800" b="1" dirty="0" smtClean="0"/>
              <a:t>£78,375</a:t>
            </a:r>
            <a:r>
              <a:rPr lang="en-GB" sz="1800" dirty="0" smtClean="0"/>
              <a:t> (lump sum)</a:t>
            </a:r>
          </a:p>
          <a:p>
            <a:r>
              <a:rPr lang="en-GB" sz="1800" dirty="0" smtClean="0"/>
              <a:t>19 X £26,125 = </a:t>
            </a:r>
            <a:r>
              <a:rPr lang="en-GB" sz="1800" b="1" dirty="0" smtClean="0"/>
              <a:t>£496,375 </a:t>
            </a:r>
            <a:r>
              <a:rPr lang="en-GB" sz="1800" dirty="0" smtClean="0"/>
              <a:t>(fund value at 31 March 2016)</a:t>
            </a:r>
          </a:p>
          <a:p>
            <a:endParaRPr lang="en-GB" sz="1800" dirty="0" smtClean="0"/>
          </a:p>
          <a:p>
            <a:r>
              <a:rPr lang="en-GB" sz="1800" b="1" u="sng" dirty="0" smtClean="0"/>
              <a:t>Excess of the Annual Allowance</a:t>
            </a:r>
          </a:p>
          <a:p>
            <a:r>
              <a:rPr lang="en-GB" sz="1800" b="1" dirty="0" smtClean="0"/>
              <a:t>£496,375 - £435,383.80 = £60,991.20</a:t>
            </a:r>
          </a:p>
          <a:p>
            <a:r>
              <a:rPr lang="en-GB" sz="1800" dirty="0" smtClean="0"/>
              <a:t>Difference – Annual Allowance = Excess subject to a tax charge</a:t>
            </a:r>
          </a:p>
          <a:p>
            <a:r>
              <a:rPr lang="en-GB" sz="1800" dirty="0" smtClean="0"/>
              <a:t>Tax Charge applies to </a:t>
            </a:r>
            <a:r>
              <a:rPr lang="en-GB" sz="1800" b="1" dirty="0" smtClean="0"/>
              <a:t>£20,991.20</a:t>
            </a:r>
            <a:endParaRPr lang="en-GB" sz="1800" b="1"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GB" sz="3200" b="1" dirty="0" smtClean="0"/>
              <a:t>How is Annual Allowance calculated (Defined Contribution Schemes)?</a:t>
            </a:r>
            <a:endParaRPr lang="en-GB" sz="3200" b="1" dirty="0"/>
          </a:p>
        </p:txBody>
      </p:sp>
      <p:sp>
        <p:nvSpPr>
          <p:cNvPr id="3" name="Content Placeholder 2"/>
          <p:cNvSpPr>
            <a:spLocks noGrp="1"/>
          </p:cNvSpPr>
          <p:nvPr>
            <p:ph idx="1"/>
          </p:nvPr>
        </p:nvSpPr>
        <p:spPr/>
        <p:txBody>
          <a:bodyPr>
            <a:normAutofit/>
          </a:bodyPr>
          <a:lstStyle/>
          <a:p>
            <a:r>
              <a:rPr lang="en-GB" sz="2000" dirty="0" smtClean="0"/>
              <a:t>Defined Contribution (DC) Schemes are funded based investments.  There are usually a range of investment options (low risk, high risk, ethical etc) and you would pay directly into these investments.</a:t>
            </a:r>
          </a:p>
          <a:p>
            <a:endParaRPr lang="en-GB" sz="2000" dirty="0"/>
          </a:p>
          <a:p>
            <a:r>
              <a:rPr lang="en-GB" sz="2000" dirty="0" smtClean="0"/>
              <a:t>There are optional Defined Contribution components to both USS and the NHSPS (Prudential for USS members and Prudential and Standard Life for NHSPS members) as well as open market external options.</a:t>
            </a:r>
          </a:p>
          <a:p>
            <a:endParaRPr lang="en-GB" sz="2000" dirty="0"/>
          </a:p>
          <a:p>
            <a:r>
              <a:rPr lang="en-GB" sz="2000" dirty="0" smtClean="0"/>
              <a:t>The amount paid into a DC arrangement reduces the Annual Allowance by the same amount.</a:t>
            </a:r>
          </a:p>
          <a:p>
            <a:r>
              <a:rPr lang="en-GB" sz="2000" b="1" dirty="0" smtClean="0"/>
              <a:t>Example</a:t>
            </a:r>
          </a:p>
          <a:p>
            <a:r>
              <a:rPr lang="en-GB" sz="2000" b="1" dirty="0" smtClean="0"/>
              <a:t>£10,000</a:t>
            </a:r>
            <a:r>
              <a:rPr lang="en-GB" sz="2000" dirty="0" smtClean="0"/>
              <a:t> paid to the Prudential = a reduction in Annual Allowance of </a:t>
            </a:r>
            <a:r>
              <a:rPr lang="en-GB" sz="2000" b="1" dirty="0" smtClean="0"/>
              <a:t>£10,000</a:t>
            </a:r>
          </a:p>
          <a:p>
            <a:endParaRPr lang="en-GB" sz="18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78098"/>
          </a:xfrm>
        </p:spPr>
        <p:txBody>
          <a:bodyPr>
            <a:normAutofit/>
          </a:bodyPr>
          <a:lstStyle/>
          <a:p>
            <a:pPr algn="l"/>
            <a:r>
              <a:rPr lang="en-GB" sz="3200" b="1" dirty="0" smtClean="0"/>
              <a:t>Combining DB and DC Annual Allowance</a:t>
            </a:r>
            <a:endParaRPr lang="en-GB" sz="3200" b="1" dirty="0"/>
          </a:p>
        </p:txBody>
      </p:sp>
      <p:sp>
        <p:nvSpPr>
          <p:cNvPr id="3" name="Content Placeholder 2"/>
          <p:cNvSpPr>
            <a:spLocks noGrp="1"/>
          </p:cNvSpPr>
          <p:nvPr>
            <p:ph idx="1"/>
          </p:nvPr>
        </p:nvSpPr>
        <p:spPr>
          <a:xfrm>
            <a:off x="467544" y="1628800"/>
            <a:ext cx="8229600" cy="3888432"/>
          </a:xfrm>
        </p:spPr>
        <p:txBody>
          <a:bodyPr>
            <a:normAutofit/>
          </a:bodyPr>
          <a:lstStyle/>
          <a:p>
            <a:r>
              <a:rPr lang="en-GB" sz="2000" dirty="0" smtClean="0"/>
              <a:t>The DB and DC (including external DB or DC arrangements) Annual Allowance components are added together to establish the final Annual Allowance figure.</a:t>
            </a:r>
          </a:p>
          <a:p>
            <a:endParaRPr lang="en-GB" sz="2000" dirty="0"/>
          </a:p>
          <a:p>
            <a:r>
              <a:rPr lang="en-GB" sz="2000" b="1" dirty="0" smtClean="0"/>
              <a:t>Formula:</a:t>
            </a:r>
          </a:p>
          <a:p>
            <a:endParaRPr lang="en-GB" sz="2000" b="1" dirty="0"/>
          </a:p>
          <a:p>
            <a:r>
              <a:rPr lang="en-GB" sz="2000" dirty="0" smtClean="0"/>
              <a:t>DB Annual Allowance + DC Annual Allowance = Total Annual Allowance</a:t>
            </a:r>
          </a:p>
          <a:p>
            <a:endParaRPr lang="en-GB" sz="1800" dirty="0" smtClean="0"/>
          </a:p>
          <a:p>
            <a:endParaRPr lang="en-GB" sz="1800" b="1" dirty="0"/>
          </a:p>
          <a:p>
            <a:endParaRPr lang="en-GB" sz="18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2074"/>
          </a:xfrm>
        </p:spPr>
        <p:txBody>
          <a:bodyPr>
            <a:normAutofit fontScale="90000"/>
          </a:bodyPr>
          <a:lstStyle/>
          <a:p>
            <a:pPr algn="l"/>
            <a:r>
              <a:rPr lang="en-GB" sz="3200" b="1" dirty="0" smtClean="0"/>
              <a:t>Annual Allowance – Carry Forward</a:t>
            </a:r>
            <a:endParaRPr lang="en-GB" sz="3200" b="1" dirty="0"/>
          </a:p>
        </p:txBody>
      </p:sp>
      <p:sp>
        <p:nvSpPr>
          <p:cNvPr id="3" name="Content Placeholder 2"/>
          <p:cNvSpPr>
            <a:spLocks noGrp="1"/>
          </p:cNvSpPr>
          <p:nvPr>
            <p:ph idx="1"/>
          </p:nvPr>
        </p:nvSpPr>
        <p:spPr>
          <a:xfrm>
            <a:off x="467544" y="836712"/>
            <a:ext cx="8496944" cy="5616624"/>
          </a:xfrm>
        </p:spPr>
        <p:txBody>
          <a:bodyPr>
            <a:normAutofit fontScale="92500"/>
          </a:bodyPr>
          <a:lstStyle/>
          <a:p>
            <a:r>
              <a:rPr lang="en-GB" sz="1800" dirty="0" smtClean="0"/>
              <a:t>You can bring forward any unused Annual Allowance from the previous 3 tax years to increase the amount of Annual Allowance to offset a tax charge provided you were a member of a registered pension scheme during the carry forward period.</a:t>
            </a:r>
          </a:p>
          <a:p>
            <a:endParaRPr lang="en-GB" sz="1800" dirty="0"/>
          </a:p>
          <a:p>
            <a:r>
              <a:rPr lang="en-GB" sz="1800" b="1" u="sng" dirty="0" smtClean="0"/>
              <a:t>Example of calculating Carry Forward</a:t>
            </a:r>
          </a:p>
          <a:p>
            <a:r>
              <a:rPr lang="en-GB" sz="1800" dirty="0" smtClean="0"/>
              <a:t>Annual Allowance is </a:t>
            </a:r>
            <a:r>
              <a:rPr lang="en-GB" sz="1800" b="1" dirty="0" smtClean="0"/>
              <a:t>£35,000 </a:t>
            </a:r>
            <a:r>
              <a:rPr lang="en-GB" sz="1800" dirty="0" smtClean="0"/>
              <a:t>for the Payment Input Period 1 April 2011 – 31 March 2012</a:t>
            </a:r>
          </a:p>
          <a:p>
            <a:r>
              <a:rPr lang="en-GB" sz="1800" dirty="0" smtClean="0"/>
              <a:t>Annual Allowance limit is </a:t>
            </a:r>
            <a:r>
              <a:rPr lang="en-GB" sz="1800" b="1" dirty="0" smtClean="0"/>
              <a:t>£50,000</a:t>
            </a:r>
            <a:r>
              <a:rPr lang="en-GB" sz="1800" dirty="0" smtClean="0"/>
              <a:t>, unused Annual Allowance = </a:t>
            </a:r>
            <a:r>
              <a:rPr lang="en-GB" sz="1800" b="1" dirty="0" smtClean="0"/>
              <a:t>£15,000</a:t>
            </a:r>
          </a:p>
          <a:p>
            <a:endParaRPr lang="en-GB" sz="1800" b="1" dirty="0"/>
          </a:p>
          <a:p>
            <a:r>
              <a:rPr lang="en-GB" sz="1800" dirty="0" smtClean="0"/>
              <a:t>Annual Allowance is </a:t>
            </a:r>
            <a:r>
              <a:rPr lang="en-GB" sz="1800" b="1" dirty="0" smtClean="0"/>
              <a:t>£40,000 </a:t>
            </a:r>
            <a:r>
              <a:rPr lang="en-GB" sz="1800" dirty="0" smtClean="0"/>
              <a:t>for the Payment Input Period 1 April 2012 – 31 March 2013</a:t>
            </a:r>
          </a:p>
          <a:p>
            <a:r>
              <a:rPr lang="en-GB" sz="1800" dirty="0" smtClean="0"/>
              <a:t>Annual Allowance limit is </a:t>
            </a:r>
            <a:r>
              <a:rPr lang="en-GB" sz="1800" b="1" dirty="0" smtClean="0"/>
              <a:t>£50,000</a:t>
            </a:r>
            <a:r>
              <a:rPr lang="en-GB" sz="1800" dirty="0" smtClean="0"/>
              <a:t>, unused Annual Allowance = </a:t>
            </a:r>
            <a:r>
              <a:rPr lang="en-GB" sz="1800" b="1" dirty="0" smtClean="0"/>
              <a:t>£10,000</a:t>
            </a:r>
          </a:p>
          <a:p>
            <a:endParaRPr lang="en-GB" sz="1800" dirty="0" smtClean="0"/>
          </a:p>
          <a:p>
            <a:r>
              <a:rPr lang="en-GB" sz="1800" dirty="0" smtClean="0"/>
              <a:t>Annual Allowance is </a:t>
            </a:r>
            <a:r>
              <a:rPr lang="en-GB" sz="1800" b="1" dirty="0" smtClean="0"/>
              <a:t>£38,000 </a:t>
            </a:r>
            <a:r>
              <a:rPr lang="en-GB" sz="1800" dirty="0" smtClean="0"/>
              <a:t>for the Payment Input Period 1 April 2013 – 31 March 2014</a:t>
            </a:r>
          </a:p>
          <a:p>
            <a:r>
              <a:rPr lang="en-GB" sz="1800" dirty="0" smtClean="0"/>
              <a:t>Annual Allowance limit is </a:t>
            </a:r>
            <a:r>
              <a:rPr lang="en-GB" sz="1800" b="1" dirty="0" smtClean="0"/>
              <a:t>£40,000</a:t>
            </a:r>
            <a:r>
              <a:rPr lang="en-GB" sz="1800" dirty="0" smtClean="0"/>
              <a:t>, unused Annual Allowance = </a:t>
            </a:r>
            <a:r>
              <a:rPr lang="en-GB" sz="1800" b="1" dirty="0" smtClean="0"/>
              <a:t>£2,000</a:t>
            </a:r>
          </a:p>
          <a:p>
            <a:endParaRPr lang="en-GB" sz="1800" b="1" dirty="0"/>
          </a:p>
          <a:p>
            <a:r>
              <a:rPr lang="en-GB" sz="1800" dirty="0" smtClean="0"/>
              <a:t>Total Carry Forward of unused Annual Allowance = </a:t>
            </a:r>
            <a:r>
              <a:rPr lang="en-GB" sz="1800" b="1" dirty="0" smtClean="0"/>
              <a:t>£27,000</a:t>
            </a:r>
          </a:p>
          <a:p>
            <a:r>
              <a:rPr lang="en-GB" sz="1800" dirty="0" smtClean="0"/>
              <a:t>Total Annual Allowance for Payment Input Period 1 April 2014- 31 March 2015, </a:t>
            </a:r>
            <a:r>
              <a:rPr lang="en-GB" sz="1800" b="1" dirty="0" smtClean="0"/>
              <a:t>£27,000 + £40,000 = £67,000</a:t>
            </a:r>
            <a:endParaRPr lang="en-GB" sz="1800" dirty="0" smtClean="0"/>
          </a:p>
          <a:p>
            <a:endParaRPr lang="en-GB" sz="18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06090"/>
          </a:xfrm>
        </p:spPr>
        <p:txBody>
          <a:bodyPr>
            <a:normAutofit/>
          </a:bodyPr>
          <a:lstStyle/>
          <a:p>
            <a:pPr algn="l"/>
            <a:r>
              <a:rPr lang="en-GB" sz="3200" b="1" dirty="0" smtClean="0"/>
              <a:t>Tax Charge on exceeding the AA limit</a:t>
            </a:r>
            <a:endParaRPr lang="en-GB" sz="3200" b="1" dirty="0"/>
          </a:p>
        </p:txBody>
      </p:sp>
      <p:sp>
        <p:nvSpPr>
          <p:cNvPr id="3" name="Content Placeholder 2"/>
          <p:cNvSpPr>
            <a:spLocks noGrp="1"/>
          </p:cNvSpPr>
          <p:nvPr>
            <p:ph idx="1"/>
          </p:nvPr>
        </p:nvSpPr>
        <p:spPr>
          <a:xfrm>
            <a:off x="467544" y="980728"/>
            <a:ext cx="8229600" cy="5544616"/>
          </a:xfrm>
        </p:spPr>
        <p:txBody>
          <a:bodyPr>
            <a:normAutofit lnSpcReduction="10000"/>
          </a:bodyPr>
          <a:lstStyle/>
          <a:p>
            <a:r>
              <a:rPr lang="en-GB" sz="2000" dirty="0" smtClean="0"/>
              <a:t>The Pension Scheme undertakes an annual AA and Carry Forward check and will produce a statement if the AA limit for the tax year is exceeded.</a:t>
            </a:r>
          </a:p>
          <a:p>
            <a:endParaRPr lang="en-GB" sz="2000" dirty="0"/>
          </a:p>
          <a:p>
            <a:r>
              <a:rPr lang="en-GB" sz="2000" dirty="0" smtClean="0"/>
              <a:t>If you have another pension scheme arrangement (DB, Private or Money Purchase Additional Voluntary Contribution) you would need to compile AA figures for all active elements of your pension if you wanted to establish if you had exceeded the Annual Allowance.</a:t>
            </a:r>
          </a:p>
          <a:p>
            <a:endParaRPr lang="en-GB" sz="2000" dirty="0"/>
          </a:p>
          <a:p>
            <a:r>
              <a:rPr lang="en-GB" sz="2000" dirty="0" smtClean="0"/>
              <a:t>The amount of the Annual Allowance Charge can be in whole or in part at </a:t>
            </a:r>
            <a:r>
              <a:rPr lang="en-GB" sz="2000" b="1" dirty="0" smtClean="0"/>
              <a:t>45%</a:t>
            </a:r>
            <a:r>
              <a:rPr lang="en-GB" sz="2000" dirty="0" smtClean="0"/>
              <a:t>, </a:t>
            </a:r>
            <a:r>
              <a:rPr lang="en-GB" sz="2000" b="1" dirty="0" smtClean="0"/>
              <a:t>40%</a:t>
            </a:r>
            <a:r>
              <a:rPr lang="en-GB" sz="2000" dirty="0" smtClean="0"/>
              <a:t>, or </a:t>
            </a:r>
            <a:r>
              <a:rPr lang="en-GB" sz="2000" b="1" dirty="0" smtClean="0"/>
              <a:t>20%</a:t>
            </a:r>
            <a:r>
              <a:rPr lang="en-GB" sz="2000" dirty="0" smtClean="0"/>
              <a:t> depending on your taxable income and the amount of pension savings that are in excess of the Annual Allowance limit for the year concerned.</a:t>
            </a:r>
          </a:p>
          <a:p>
            <a:endParaRPr lang="en-GB" sz="2000" dirty="0"/>
          </a:p>
          <a:p>
            <a:r>
              <a:rPr lang="en-GB" sz="2000" dirty="0" smtClean="0"/>
              <a:t>You would need to complete an Her Majesties and Customs Self Assessment (HMRC) Tax Return if you exceed the Annual Allowance.</a:t>
            </a:r>
          </a:p>
          <a:p>
            <a:endParaRPr lang="en-GB" sz="2000" dirty="0"/>
          </a:p>
          <a:p>
            <a:r>
              <a:rPr lang="en-GB" sz="2000" dirty="0" smtClean="0"/>
              <a:t>You would need to register with the HMRC if you have not previously completed a self assessment.</a:t>
            </a:r>
          </a:p>
          <a:p>
            <a:endParaRPr lang="en-GB" sz="1800" dirty="0" smtClean="0"/>
          </a:p>
          <a:p>
            <a:endParaRPr lang="en-GB" sz="1800" dirty="0" smtClean="0"/>
          </a:p>
          <a:p>
            <a:endParaRPr lang="en-GB" sz="18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GB" sz="3200" b="1" dirty="0" smtClean="0"/>
              <a:t>Calculating a Tax Charge</a:t>
            </a:r>
            <a:endParaRPr lang="en-GB" sz="3200" b="1" dirty="0"/>
          </a:p>
        </p:txBody>
      </p:sp>
      <p:sp>
        <p:nvSpPr>
          <p:cNvPr id="3" name="Content Placeholder 2"/>
          <p:cNvSpPr>
            <a:spLocks noGrp="1"/>
          </p:cNvSpPr>
          <p:nvPr>
            <p:ph idx="1"/>
          </p:nvPr>
        </p:nvSpPr>
        <p:spPr>
          <a:xfrm>
            <a:off x="395536" y="1268760"/>
            <a:ext cx="8229600" cy="4896544"/>
          </a:xfrm>
        </p:spPr>
        <p:txBody>
          <a:bodyPr>
            <a:normAutofit/>
          </a:bodyPr>
          <a:lstStyle/>
          <a:p>
            <a:r>
              <a:rPr lang="en-GB" sz="2000" b="1" dirty="0" smtClean="0"/>
              <a:t>Example:</a:t>
            </a:r>
          </a:p>
          <a:p>
            <a:endParaRPr lang="en-GB" sz="2000" b="1" dirty="0"/>
          </a:p>
          <a:p>
            <a:r>
              <a:rPr lang="en-GB" sz="2000" dirty="0" smtClean="0"/>
              <a:t>Tax Earnings = </a:t>
            </a:r>
            <a:r>
              <a:rPr lang="en-GB" sz="2000" b="1" dirty="0" smtClean="0"/>
              <a:t>£130,000</a:t>
            </a:r>
          </a:p>
          <a:p>
            <a:r>
              <a:rPr lang="en-GB" sz="2000" dirty="0" smtClean="0"/>
              <a:t>Amount exceeding the Annual Allowance = </a:t>
            </a:r>
            <a:r>
              <a:rPr lang="en-GB" sz="2000" b="1" dirty="0" smtClean="0"/>
              <a:t>£50,000</a:t>
            </a:r>
          </a:p>
          <a:p>
            <a:r>
              <a:rPr lang="en-GB" sz="2000" dirty="0" smtClean="0"/>
              <a:t>Total = </a:t>
            </a:r>
            <a:r>
              <a:rPr lang="en-GB" sz="2000" b="1" dirty="0" smtClean="0"/>
              <a:t>£180,000</a:t>
            </a:r>
          </a:p>
          <a:p>
            <a:endParaRPr lang="en-GB" sz="2000" b="1" dirty="0"/>
          </a:p>
          <a:p>
            <a:r>
              <a:rPr lang="en-GB" sz="2000" b="1" dirty="0" smtClean="0"/>
              <a:t>45% </a:t>
            </a:r>
            <a:r>
              <a:rPr lang="en-GB" sz="2000" dirty="0" smtClean="0"/>
              <a:t>Tax Charge applies to amount of total exceeding </a:t>
            </a:r>
            <a:r>
              <a:rPr lang="en-GB" sz="2000" b="1" dirty="0" smtClean="0"/>
              <a:t>£150,000</a:t>
            </a:r>
          </a:p>
          <a:p>
            <a:r>
              <a:rPr lang="en-GB" sz="2000" b="1" dirty="0" smtClean="0"/>
              <a:t>£30,000</a:t>
            </a:r>
            <a:r>
              <a:rPr lang="en-GB" sz="2000" dirty="0" smtClean="0"/>
              <a:t> </a:t>
            </a:r>
            <a:r>
              <a:rPr lang="en-GB" sz="2000" b="1" dirty="0" smtClean="0"/>
              <a:t>X 45% = £13,500</a:t>
            </a:r>
          </a:p>
          <a:p>
            <a:endParaRPr lang="en-GB" sz="2000" b="1" dirty="0"/>
          </a:p>
          <a:p>
            <a:r>
              <a:rPr lang="en-GB" sz="2000" b="1" dirty="0" smtClean="0"/>
              <a:t>40% </a:t>
            </a:r>
            <a:r>
              <a:rPr lang="en-GB" sz="2000" dirty="0" smtClean="0"/>
              <a:t>Tax Charge applies to the remaining </a:t>
            </a:r>
            <a:r>
              <a:rPr lang="en-GB" sz="2000" b="1" dirty="0" smtClean="0"/>
              <a:t>£20,000</a:t>
            </a:r>
            <a:r>
              <a:rPr lang="en-GB" sz="2000" dirty="0" smtClean="0"/>
              <a:t> below</a:t>
            </a:r>
            <a:r>
              <a:rPr lang="en-GB" sz="2000" b="1" dirty="0" smtClean="0"/>
              <a:t> £150,000</a:t>
            </a:r>
          </a:p>
          <a:p>
            <a:r>
              <a:rPr lang="en-GB" sz="2000" b="1" dirty="0" smtClean="0"/>
              <a:t>£20,000 X 40% = £8,000</a:t>
            </a:r>
          </a:p>
          <a:p>
            <a:endParaRPr lang="en-GB" sz="2000" b="1" dirty="0"/>
          </a:p>
          <a:p>
            <a:r>
              <a:rPr lang="en-GB" sz="2000" dirty="0" smtClean="0"/>
              <a:t>Total Tax Charge is </a:t>
            </a:r>
            <a:r>
              <a:rPr lang="en-GB" sz="2000" b="1" dirty="0" smtClean="0"/>
              <a:t>£21,500</a:t>
            </a:r>
            <a:endParaRPr lang="en-GB" sz="20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78098"/>
          </a:xfrm>
        </p:spPr>
        <p:txBody>
          <a:bodyPr>
            <a:normAutofit/>
          </a:bodyPr>
          <a:lstStyle/>
          <a:p>
            <a:pPr algn="l"/>
            <a:r>
              <a:rPr lang="en-GB" sz="3200" b="1" dirty="0" smtClean="0"/>
              <a:t>How to pay the Tax Charge</a:t>
            </a:r>
            <a:endParaRPr lang="en-GB" sz="3200" b="1" dirty="0"/>
          </a:p>
        </p:txBody>
      </p:sp>
      <p:sp>
        <p:nvSpPr>
          <p:cNvPr id="3" name="Content Placeholder 2"/>
          <p:cNvSpPr>
            <a:spLocks noGrp="1"/>
          </p:cNvSpPr>
          <p:nvPr>
            <p:ph idx="1"/>
          </p:nvPr>
        </p:nvSpPr>
        <p:spPr>
          <a:xfrm>
            <a:off x="467544" y="980728"/>
            <a:ext cx="8229600" cy="5544616"/>
          </a:xfrm>
        </p:spPr>
        <p:txBody>
          <a:bodyPr>
            <a:normAutofit lnSpcReduction="10000"/>
          </a:bodyPr>
          <a:lstStyle/>
          <a:p>
            <a:r>
              <a:rPr lang="en-GB" sz="2000" dirty="0" smtClean="0"/>
              <a:t>You would need to complete an Her Majesties and Customs Self Assessment (HMRC) Tax Return if you exceed the Annual Allowance.</a:t>
            </a:r>
          </a:p>
          <a:p>
            <a:r>
              <a:rPr lang="en-GB" sz="2000" dirty="0" smtClean="0"/>
              <a:t>You would need to register with the HMRC if you have not previously completed a self assessment.</a:t>
            </a:r>
          </a:p>
          <a:p>
            <a:r>
              <a:rPr lang="en-GB" sz="2000" dirty="0" smtClean="0"/>
              <a:t>It is not possible to pay the charge over the phone to the HMRC but you could pay by:</a:t>
            </a:r>
          </a:p>
          <a:p>
            <a:endParaRPr lang="en-GB" sz="2000" dirty="0" smtClean="0"/>
          </a:p>
          <a:p>
            <a:r>
              <a:rPr lang="en-GB" sz="2000" dirty="0" smtClean="0"/>
              <a:t>Online or telephone banking</a:t>
            </a:r>
          </a:p>
          <a:p>
            <a:r>
              <a:rPr lang="en-GB" sz="2000" dirty="0" smtClean="0"/>
              <a:t>CHAPS or Bacs</a:t>
            </a:r>
          </a:p>
          <a:p>
            <a:r>
              <a:rPr lang="en-GB" sz="2000" dirty="0" smtClean="0"/>
              <a:t>Debit or Credit card online</a:t>
            </a:r>
          </a:p>
          <a:p>
            <a:r>
              <a:rPr lang="en-GB" sz="2000" dirty="0" smtClean="0"/>
              <a:t>Bank or Building Society or at the Post Office.</a:t>
            </a:r>
          </a:p>
          <a:p>
            <a:r>
              <a:rPr lang="en-GB" sz="2000" dirty="0" smtClean="0"/>
              <a:t>The deadline for payment is 31 January for any tax owed for the previous tax year (known as a balancing payment).</a:t>
            </a:r>
          </a:p>
          <a:p>
            <a:endParaRPr lang="en-GB" sz="2000" dirty="0"/>
          </a:p>
          <a:p>
            <a:r>
              <a:rPr lang="en-GB" sz="2000" dirty="0" smtClean="0"/>
              <a:t>A scheme pays option is available for Annual Allowance charges exceeding </a:t>
            </a:r>
            <a:r>
              <a:rPr lang="en-GB" sz="2000" b="1" dirty="0" smtClean="0"/>
              <a:t>£2,000</a:t>
            </a:r>
            <a:endParaRPr lang="en-GB" sz="2000" dirty="0" smtClean="0"/>
          </a:p>
          <a:p>
            <a:endParaRPr lang="en-GB" sz="20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78098"/>
          </a:xfrm>
        </p:spPr>
        <p:txBody>
          <a:bodyPr>
            <a:normAutofit/>
          </a:bodyPr>
          <a:lstStyle/>
          <a:p>
            <a:pPr algn="l"/>
            <a:r>
              <a:rPr lang="en-GB" sz="3200" b="1" dirty="0" smtClean="0"/>
              <a:t>Scheme Pays Arrangements</a:t>
            </a:r>
            <a:endParaRPr lang="en-GB" sz="3200" b="1" dirty="0"/>
          </a:p>
        </p:txBody>
      </p:sp>
      <p:sp>
        <p:nvSpPr>
          <p:cNvPr id="3" name="Content Placeholder 2"/>
          <p:cNvSpPr>
            <a:spLocks noGrp="1"/>
          </p:cNvSpPr>
          <p:nvPr>
            <p:ph idx="1"/>
          </p:nvPr>
        </p:nvSpPr>
        <p:spPr/>
        <p:txBody>
          <a:bodyPr>
            <a:normAutofit/>
          </a:bodyPr>
          <a:lstStyle/>
          <a:p>
            <a:r>
              <a:rPr lang="en-GB" sz="2000" b="1" dirty="0" smtClean="0"/>
              <a:t>Conditions:</a:t>
            </a:r>
          </a:p>
          <a:p>
            <a:r>
              <a:rPr lang="en-GB" sz="2000" dirty="0" smtClean="0"/>
              <a:t>Your benefits in a Payment Input Period are greater that the AA limit.</a:t>
            </a:r>
          </a:p>
          <a:p>
            <a:endParaRPr lang="en-GB" sz="2000" dirty="0"/>
          </a:p>
          <a:p>
            <a:r>
              <a:rPr lang="en-GB" sz="2000" dirty="0" smtClean="0"/>
              <a:t>You have no Carry Forward to utilise from previous years.</a:t>
            </a:r>
          </a:p>
          <a:p>
            <a:endParaRPr lang="en-GB" sz="2000" dirty="0"/>
          </a:p>
          <a:p>
            <a:r>
              <a:rPr lang="en-GB" sz="2000" dirty="0" smtClean="0"/>
              <a:t>Your overall Tax Charge is more than </a:t>
            </a:r>
            <a:r>
              <a:rPr lang="en-GB" sz="2000" b="1" dirty="0" smtClean="0"/>
              <a:t>£2,000</a:t>
            </a:r>
          </a:p>
          <a:p>
            <a:endParaRPr lang="en-GB" sz="2000" dirty="0"/>
          </a:p>
          <a:p>
            <a:r>
              <a:rPr lang="en-GB" sz="2000" dirty="0" smtClean="0"/>
              <a:t>The scheme (USS or NHSPS) will only apply Scheme Pays to a Tax Charge in relation to excess allowance built up in their schemes.</a:t>
            </a:r>
          </a:p>
          <a:p>
            <a:endParaRPr lang="en-GB" sz="2000" dirty="0"/>
          </a:p>
          <a:p>
            <a:r>
              <a:rPr lang="en-GB" sz="2000" dirty="0" smtClean="0"/>
              <a:t>You would have the option to pay part of the Tax Charge and the scheme can pay the remainder, or, the scheme can pay in full.</a:t>
            </a:r>
            <a:endParaRPr lang="en-GB" sz="20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94122"/>
          </a:xfrm>
        </p:spPr>
        <p:txBody>
          <a:bodyPr>
            <a:normAutofit fontScale="90000"/>
          </a:bodyPr>
          <a:lstStyle/>
          <a:p>
            <a:pPr algn="l"/>
            <a:r>
              <a:rPr lang="en-GB" sz="3200" b="1" dirty="0" smtClean="0"/>
              <a:t>How is Scheme Pays deducted from Retirement Benefits?</a:t>
            </a:r>
            <a:endParaRPr lang="en-GB" sz="3200" b="1" dirty="0"/>
          </a:p>
        </p:txBody>
      </p:sp>
      <p:sp>
        <p:nvSpPr>
          <p:cNvPr id="3" name="Content Placeholder 2"/>
          <p:cNvSpPr>
            <a:spLocks noGrp="1"/>
          </p:cNvSpPr>
          <p:nvPr>
            <p:ph idx="1"/>
          </p:nvPr>
        </p:nvSpPr>
        <p:spPr>
          <a:xfrm>
            <a:off x="467544" y="1268760"/>
            <a:ext cx="8229600" cy="5328592"/>
          </a:xfrm>
        </p:spPr>
        <p:txBody>
          <a:bodyPr>
            <a:normAutofit fontScale="92500" lnSpcReduction="10000"/>
          </a:bodyPr>
          <a:lstStyle/>
          <a:p>
            <a:r>
              <a:rPr lang="en-GB" sz="1800" dirty="0" smtClean="0"/>
              <a:t>There are 2 methods of calculating the deduction from your benefits under Scheme Pays both would be subject to increases based on the </a:t>
            </a:r>
            <a:r>
              <a:rPr lang="en-GB" sz="1800" b="1" dirty="0" smtClean="0"/>
              <a:t>Consumer Prices Index (CPI).</a:t>
            </a:r>
            <a:endParaRPr lang="en-GB" sz="1800" dirty="0" smtClean="0"/>
          </a:p>
          <a:p>
            <a:r>
              <a:rPr lang="en-GB" sz="1800" b="1" dirty="0" smtClean="0"/>
              <a:t>You ask the pension scheme to pay your Tax Charge:</a:t>
            </a:r>
          </a:p>
          <a:p>
            <a:r>
              <a:rPr lang="en-GB" sz="1800" dirty="0" smtClean="0"/>
              <a:t>At the point of retirement; or</a:t>
            </a:r>
          </a:p>
          <a:p>
            <a:r>
              <a:rPr lang="en-GB" sz="1800" dirty="0" smtClean="0"/>
              <a:t>As you’re approaching retirement; or</a:t>
            </a:r>
          </a:p>
          <a:p>
            <a:r>
              <a:rPr lang="en-GB" sz="1800" dirty="0" smtClean="0"/>
              <a:t>If you’re age 65 or over</a:t>
            </a:r>
          </a:p>
          <a:p>
            <a:r>
              <a:rPr lang="en-GB" sz="1800" dirty="0" smtClean="0"/>
              <a:t>The reduction would be based on the commutation applicable at retirement. This is the same rate that is used to commute pension to extra cash.</a:t>
            </a:r>
          </a:p>
          <a:p>
            <a:endParaRPr lang="en-GB" sz="1800" dirty="0" smtClean="0"/>
          </a:p>
          <a:p>
            <a:r>
              <a:rPr lang="en-GB" sz="1800" b="1" dirty="0" smtClean="0"/>
              <a:t>Example: </a:t>
            </a:r>
            <a:r>
              <a:rPr lang="en-GB" sz="1800" dirty="0" smtClean="0"/>
              <a:t>If the scheme has paid £50,000 and the commutation factor is 17.00 the reduction of pension would be as follows:</a:t>
            </a:r>
          </a:p>
          <a:p>
            <a:r>
              <a:rPr lang="en-GB" sz="1800" dirty="0" smtClean="0"/>
              <a:t>£50,000 / 17.00 = £2,941.17 reduction of pension per annum (increased annually with CPI)</a:t>
            </a:r>
          </a:p>
          <a:p>
            <a:r>
              <a:rPr lang="en-GB" sz="1800" b="1" dirty="0" smtClean="0"/>
              <a:t>You ask the pension scheme to pay your Tax Charge:</a:t>
            </a:r>
          </a:p>
          <a:p>
            <a:r>
              <a:rPr lang="en-GB" sz="1800" dirty="0" smtClean="0"/>
              <a:t>When you’re under the age of 65; or </a:t>
            </a:r>
          </a:p>
          <a:p>
            <a:r>
              <a:rPr lang="en-GB" sz="1800" dirty="0" smtClean="0"/>
              <a:t>You’re not contemplating retirement</a:t>
            </a:r>
          </a:p>
          <a:p>
            <a:endParaRPr lang="en-GB" sz="1800" dirty="0" smtClean="0"/>
          </a:p>
          <a:p>
            <a:r>
              <a:rPr lang="en-GB" sz="1800" dirty="0" smtClean="0"/>
              <a:t>The reduction will be calculated using the current scheme transfer factors (applies to USS only)</a:t>
            </a:r>
            <a:endParaRPr lang="en-GB" sz="18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88640"/>
            <a:ext cx="8229600" cy="648072"/>
          </a:xfrm>
        </p:spPr>
        <p:txBody>
          <a:bodyPr>
            <a:normAutofit/>
          </a:bodyPr>
          <a:lstStyle/>
          <a:p>
            <a:pPr algn="l"/>
            <a:r>
              <a:rPr lang="en-GB" sz="3200" b="1" dirty="0" smtClean="0"/>
              <a:t>Overview of Presentation</a:t>
            </a:r>
            <a:endParaRPr lang="en-GB" sz="3200" b="1" dirty="0"/>
          </a:p>
        </p:txBody>
      </p:sp>
      <p:sp>
        <p:nvSpPr>
          <p:cNvPr id="3" name="Content Placeholder 2"/>
          <p:cNvSpPr>
            <a:spLocks noGrp="1"/>
          </p:cNvSpPr>
          <p:nvPr>
            <p:ph idx="1"/>
          </p:nvPr>
        </p:nvSpPr>
        <p:spPr>
          <a:xfrm>
            <a:off x="467544" y="836712"/>
            <a:ext cx="8229600" cy="5544616"/>
          </a:xfrm>
        </p:spPr>
        <p:txBody>
          <a:bodyPr>
            <a:normAutofit/>
          </a:bodyPr>
          <a:lstStyle/>
          <a:p>
            <a:r>
              <a:rPr lang="en-GB" sz="2000" dirty="0" smtClean="0"/>
              <a:t>What is Lifetime Allowance?</a:t>
            </a:r>
          </a:p>
          <a:p>
            <a:r>
              <a:rPr lang="en-GB" sz="2000" dirty="0" smtClean="0"/>
              <a:t>How it is calculated</a:t>
            </a:r>
          </a:p>
          <a:p>
            <a:r>
              <a:rPr lang="en-GB" sz="2000" dirty="0" smtClean="0"/>
              <a:t>Individual Protection 2014</a:t>
            </a:r>
          </a:p>
          <a:p>
            <a:r>
              <a:rPr lang="en-GB" sz="2000" dirty="0" smtClean="0"/>
              <a:t>Fixed and Individual Protection 2016</a:t>
            </a:r>
          </a:p>
          <a:p>
            <a:r>
              <a:rPr lang="en-GB" sz="2000" dirty="0" smtClean="0"/>
              <a:t>Tax Charge on Exceeding the Lifetime Allowance</a:t>
            </a:r>
          </a:p>
          <a:p>
            <a:r>
              <a:rPr lang="en-GB" sz="2000" dirty="0" smtClean="0"/>
              <a:t>What is Annual Allowance?</a:t>
            </a:r>
          </a:p>
          <a:p>
            <a:r>
              <a:rPr lang="en-GB" sz="2000" dirty="0" smtClean="0"/>
              <a:t>How it is calculated?</a:t>
            </a:r>
          </a:p>
          <a:p>
            <a:r>
              <a:rPr lang="en-GB" sz="2000" dirty="0" smtClean="0"/>
              <a:t>Combining Defined Benefits and Defined Contributions</a:t>
            </a:r>
          </a:p>
          <a:p>
            <a:r>
              <a:rPr lang="en-GB" sz="2000" dirty="0" smtClean="0"/>
              <a:t>Carry Forward</a:t>
            </a:r>
          </a:p>
          <a:p>
            <a:r>
              <a:rPr lang="en-GB" sz="2000" dirty="0" smtClean="0"/>
              <a:t>Tax Charge on Exceeding the Annual Allowance</a:t>
            </a:r>
          </a:p>
          <a:p>
            <a:r>
              <a:rPr lang="en-GB" sz="2000" dirty="0" smtClean="0"/>
              <a:t>Scheme Pays</a:t>
            </a:r>
          </a:p>
          <a:p>
            <a:r>
              <a:rPr lang="en-GB" sz="2000" dirty="0" smtClean="0"/>
              <a:t>Transitional Arrangements (2015/2016)</a:t>
            </a:r>
          </a:p>
          <a:p>
            <a:r>
              <a:rPr lang="en-GB" sz="2000" dirty="0" smtClean="0"/>
              <a:t>Tapered Annual Allowance (April 2016)</a:t>
            </a:r>
          </a:p>
          <a:p>
            <a:endParaRPr lang="en-GB" sz="2000" dirty="0" smtClean="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78098"/>
          </a:xfrm>
        </p:spPr>
        <p:txBody>
          <a:bodyPr>
            <a:normAutofit/>
          </a:bodyPr>
          <a:lstStyle/>
          <a:p>
            <a:pPr algn="l"/>
            <a:r>
              <a:rPr lang="en-GB" sz="3200" b="1" dirty="0" smtClean="0"/>
              <a:t>Applying for Scheme Pays</a:t>
            </a:r>
            <a:endParaRPr lang="en-GB" sz="3200" b="1" dirty="0"/>
          </a:p>
        </p:txBody>
      </p:sp>
      <p:sp>
        <p:nvSpPr>
          <p:cNvPr id="3" name="Content Placeholder 2"/>
          <p:cNvSpPr>
            <a:spLocks noGrp="1"/>
          </p:cNvSpPr>
          <p:nvPr>
            <p:ph idx="1"/>
          </p:nvPr>
        </p:nvSpPr>
        <p:spPr>
          <a:xfrm>
            <a:off x="467544" y="980728"/>
            <a:ext cx="8229600" cy="5328592"/>
          </a:xfrm>
        </p:spPr>
        <p:txBody>
          <a:bodyPr>
            <a:normAutofit/>
          </a:bodyPr>
          <a:lstStyle/>
          <a:p>
            <a:r>
              <a:rPr lang="en-GB" sz="2000" dirty="0" smtClean="0"/>
              <a:t>You would indicate that  you elect for the pension scheme to partly or fully pay your Tax Charge within your HMRC self assessment tax return (no later that 31 January) .  You would need to state the amount being paid by: </a:t>
            </a:r>
          </a:p>
          <a:p>
            <a:endParaRPr lang="en-GB" sz="2000" dirty="0"/>
          </a:p>
          <a:p>
            <a:r>
              <a:rPr lang="en-GB" sz="2000" dirty="0" smtClean="0"/>
              <a:t>You and the scheme; or</a:t>
            </a:r>
          </a:p>
          <a:p>
            <a:r>
              <a:rPr lang="en-GB" sz="2000" dirty="0" smtClean="0"/>
              <a:t>Fully paid by the scheme.</a:t>
            </a:r>
          </a:p>
          <a:p>
            <a:endParaRPr lang="en-GB" sz="2000" dirty="0"/>
          </a:p>
          <a:p>
            <a:r>
              <a:rPr lang="en-GB" sz="2000" dirty="0" smtClean="0"/>
              <a:t>You would then need to notify the scheme before and no later than the following 31 July.</a:t>
            </a:r>
          </a:p>
          <a:p>
            <a:endParaRPr lang="en-GB" sz="2000" dirty="0"/>
          </a:p>
          <a:p>
            <a:r>
              <a:rPr lang="en-GB" sz="2000" dirty="0" smtClean="0"/>
              <a:t>On line Scheme Pays forms are available on the USS and NHSPS websites.</a:t>
            </a:r>
            <a:endParaRPr lang="en-GB" sz="20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66130"/>
          </a:xfrm>
        </p:spPr>
        <p:txBody>
          <a:bodyPr>
            <a:normAutofit fontScale="90000"/>
          </a:bodyPr>
          <a:lstStyle/>
          <a:p>
            <a:pPr algn="l"/>
            <a:r>
              <a:rPr lang="en-GB" sz="3200" b="1" dirty="0" smtClean="0"/>
              <a:t>Transitional Arrangements to align Payment Input Periods (PIP)</a:t>
            </a:r>
            <a:endParaRPr lang="en-GB" sz="3200" b="1" dirty="0"/>
          </a:p>
        </p:txBody>
      </p:sp>
      <p:sp>
        <p:nvSpPr>
          <p:cNvPr id="3" name="Content Placeholder 2"/>
          <p:cNvSpPr>
            <a:spLocks noGrp="1"/>
          </p:cNvSpPr>
          <p:nvPr>
            <p:ph idx="1"/>
          </p:nvPr>
        </p:nvSpPr>
        <p:spPr>
          <a:xfrm>
            <a:off x="467544" y="1412776"/>
            <a:ext cx="8229600" cy="5112568"/>
          </a:xfrm>
        </p:spPr>
        <p:txBody>
          <a:bodyPr>
            <a:normAutofit/>
          </a:bodyPr>
          <a:lstStyle/>
          <a:p>
            <a:r>
              <a:rPr lang="en-GB" sz="1800" dirty="0" smtClean="0"/>
              <a:t>USS and NHSPS Pension Input</a:t>
            </a:r>
          </a:p>
          <a:p>
            <a:endParaRPr lang="en-GB" sz="1800" dirty="0"/>
          </a:p>
          <a:p>
            <a:r>
              <a:rPr lang="en-GB" sz="1800" dirty="0" smtClean="0"/>
              <a:t>From 6 April 2016, all PIPs will align with the tax year (previously 1 April – 31 March)</a:t>
            </a:r>
          </a:p>
          <a:p>
            <a:endParaRPr lang="en-GB" sz="1800" dirty="0"/>
          </a:p>
          <a:p>
            <a:r>
              <a:rPr lang="en-GB" sz="1800" dirty="0" smtClean="0"/>
              <a:t>The PIPs that were open on 8 July 2015 ended on the 8 July 2015 and a new PIP commenced from 9 July 2015 (to coincide with the Budget).</a:t>
            </a:r>
          </a:p>
          <a:p>
            <a:endParaRPr lang="en-GB" sz="1800" dirty="0"/>
          </a:p>
          <a:p>
            <a:r>
              <a:rPr lang="en-GB" sz="1800" dirty="0" smtClean="0"/>
              <a:t>Two-part year for PIP purposes:</a:t>
            </a:r>
          </a:p>
          <a:p>
            <a:r>
              <a:rPr lang="en-GB" sz="1800" dirty="0" smtClean="0"/>
              <a:t>Period 1 – 1 April 2015 – 8 July 2015 = </a:t>
            </a:r>
            <a:r>
              <a:rPr lang="en-GB" sz="1800" b="1" dirty="0" smtClean="0"/>
              <a:t>£80,000</a:t>
            </a:r>
            <a:r>
              <a:rPr lang="en-GB" sz="1800" dirty="0" smtClean="0"/>
              <a:t> with any Carry Forward from previous periods.</a:t>
            </a:r>
          </a:p>
          <a:p>
            <a:endParaRPr lang="en-GB" sz="1800" dirty="0"/>
          </a:p>
          <a:p>
            <a:r>
              <a:rPr lang="en-GB" sz="1800" dirty="0" smtClean="0"/>
              <a:t>Period 2 – 9 July 2015  - 5 April 2016 = </a:t>
            </a:r>
            <a:r>
              <a:rPr lang="en-GB" sz="1800" b="1" dirty="0" smtClean="0"/>
              <a:t>£40,000</a:t>
            </a:r>
            <a:r>
              <a:rPr lang="en-GB" sz="1800" dirty="0" smtClean="0"/>
              <a:t> can be brought forward from period </a:t>
            </a:r>
            <a:r>
              <a:rPr lang="en-GB" sz="1800" b="1" dirty="0" smtClean="0"/>
              <a:t>1</a:t>
            </a:r>
            <a:r>
              <a:rPr lang="en-GB" sz="1800" dirty="0" smtClean="0"/>
              <a:t> together with any unused Carry Forward from the previous 3 years PIPs</a:t>
            </a:r>
          </a:p>
          <a:p>
            <a:endParaRPr lang="en-GB" sz="1800" dirty="0"/>
          </a:p>
          <a:p>
            <a:r>
              <a:rPr lang="en-GB" sz="1800" dirty="0" smtClean="0"/>
              <a:t>Awaiting further details from USS and NHSPS.</a:t>
            </a:r>
          </a:p>
          <a:p>
            <a:endParaRPr lang="en-GB" sz="20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78098"/>
          </a:xfrm>
        </p:spPr>
        <p:txBody>
          <a:bodyPr>
            <a:normAutofit/>
          </a:bodyPr>
          <a:lstStyle/>
          <a:p>
            <a:pPr algn="l"/>
            <a:r>
              <a:rPr lang="en-GB" sz="3200" b="1" dirty="0" smtClean="0"/>
              <a:t>Tapered Annual Allowance 2016/2017</a:t>
            </a:r>
            <a:endParaRPr lang="en-GB" sz="3200" b="1" dirty="0"/>
          </a:p>
        </p:txBody>
      </p:sp>
      <p:sp>
        <p:nvSpPr>
          <p:cNvPr id="3" name="Content Placeholder 2"/>
          <p:cNvSpPr>
            <a:spLocks noGrp="1"/>
          </p:cNvSpPr>
          <p:nvPr>
            <p:ph idx="1"/>
          </p:nvPr>
        </p:nvSpPr>
        <p:spPr>
          <a:xfrm>
            <a:off x="467544" y="1124744"/>
            <a:ext cx="8229600" cy="5256584"/>
          </a:xfrm>
        </p:spPr>
        <p:txBody>
          <a:bodyPr>
            <a:normAutofit/>
          </a:bodyPr>
          <a:lstStyle/>
          <a:p>
            <a:r>
              <a:rPr lang="en-GB" sz="2000" dirty="0" smtClean="0"/>
              <a:t>Tapered Annual Allowance (TAA) will be introduced from 6 April 2016.</a:t>
            </a:r>
          </a:p>
          <a:p>
            <a:endParaRPr lang="en-GB" sz="2000" dirty="0"/>
          </a:p>
          <a:p>
            <a:r>
              <a:rPr lang="en-GB" sz="2000" dirty="0" smtClean="0"/>
              <a:t>The Annual Allowance limit reduces by </a:t>
            </a:r>
            <a:r>
              <a:rPr lang="en-GB" sz="2000" b="1" dirty="0" smtClean="0"/>
              <a:t>£1</a:t>
            </a:r>
            <a:r>
              <a:rPr lang="en-GB" sz="2000" dirty="0" smtClean="0"/>
              <a:t> for every </a:t>
            </a:r>
            <a:r>
              <a:rPr lang="en-GB" sz="2000" b="1" dirty="0" smtClean="0"/>
              <a:t>£2 </a:t>
            </a:r>
            <a:r>
              <a:rPr lang="en-GB" sz="2000" dirty="0" smtClean="0"/>
              <a:t>earned from an adjusted income of </a:t>
            </a:r>
            <a:r>
              <a:rPr lang="en-GB" sz="2000" b="1" dirty="0" smtClean="0"/>
              <a:t>£150,000 </a:t>
            </a:r>
            <a:r>
              <a:rPr lang="en-GB" sz="2000" dirty="0" smtClean="0"/>
              <a:t>to</a:t>
            </a:r>
            <a:r>
              <a:rPr lang="en-GB" sz="2000" b="1" dirty="0" smtClean="0"/>
              <a:t> £210,000</a:t>
            </a:r>
          </a:p>
          <a:p>
            <a:endParaRPr lang="en-GB" sz="2000" b="1" dirty="0"/>
          </a:p>
          <a:p>
            <a:r>
              <a:rPr lang="en-GB" sz="2000" dirty="0" smtClean="0"/>
              <a:t>An adjusted income at or above </a:t>
            </a:r>
            <a:r>
              <a:rPr lang="en-GB" sz="2000" b="1" dirty="0" smtClean="0"/>
              <a:t>£210,000 </a:t>
            </a:r>
            <a:r>
              <a:rPr lang="en-GB" sz="2000" dirty="0" smtClean="0"/>
              <a:t>will reduce an Annual Allowance  from </a:t>
            </a:r>
            <a:r>
              <a:rPr lang="en-GB" sz="2000" b="1" dirty="0" smtClean="0"/>
              <a:t>£40,000 </a:t>
            </a:r>
            <a:r>
              <a:rPr lang="en-GB" sz="2000" dirty="0" smtClean="0"/>
              <a:t>(the standard Annual Allowance) to </a:t>
            </a:r>
            <a:r>
              <a:rPr lang="en-GB" sz="2000" b="1" dirty="0" smtClean="0"/>
              <a:t>£10,000</a:t>
            </a:r>
          </a:p>
          <a:p>
            <a:endParaRPr lang="en-GB" sz="2000" dirty="0"/>
          </a:p>
          <a:p>
            <a:r>
              <a:rPr lang="en-GB" sz="2000" dirty="0" smtClean="0"/>
              <a:t>Establishing if tapering applies is dependent on your:</a:t>
            </a:r>
          </a:p>
          <a:p>
            <a:endParaRPr lang="en-GB" sz="2000" dirty="0"/>
          </a:p>
          <a:p>
            <a:r>
              <a:rPr lang="en-GB" sz="2000" b="1" dirty="0" smtClean="0"/>
              <a:t>Threshold Income – </a:t>
            </a:r>
            <a:r>
              <a:rPr lang="en-GB" sz="2000" dirty="0" smtClean="0"/>
              <a:t>if </a:t>
            </a:r>
            <a:r>
              <a:rPr lang="en-GB" sz="2000" b="1" dirty="0" smtClean="0"/>
              <a:t>£110,000 </a:t>
            </a:r>
            <a:r>
              <a:rPr lang="en-GB" sz="2000" dirty="0" smtClean="0"/>
              <a:t>or above</a:t>
            </a:r>
          </a:p>
          <a:p>
            <a:endParaRPr lang="en-GB" sz="2000" b="1" dirty="0"/>
          </a:p>
          <a:p>
            <a:r>
              <a:rPr lang="en-GB" sz="2000" b="1" dirty="0" smtClean="0"/>
              <a:t>Adjusted Income </a:t>
            </a:r>
            <a:r>
              <a:rPr lang="en-GB" sz="2000" dirty="0" smtClean="0"/>
              <a:t> - if threshold income is </a:t>
            </a:r>
            <a:r>
              <a:rPr lang="en-GB" sz="2000" b="1" dirty="0" smtClean="0"/>
              <a:t>£110,000 </a:t>
            </a:r>
            <a:r>
              <a:rPr lang="en-GB" sz="2000" dirty="0" smtClean="0"/>
              <a:t>or above and adjusted income is above </a:t>
            </a:r>
            <a:r>
              <a:rPr lang="en-GB" sz="2000" b="1" dirty="0" smtClean="0"/>
              <a:t>£150,000</a:t>
            </a:r>
            <a:endParaRPr lang="en-GB" sz="2000" b="1"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78098"/>
          </a:xfrm>
        </p:spPr>
        <p:txBody>
          <a:bodyPr>
            <a:normAutofit/>
          </a:bodyPr>
          <a:lstStyle/>
          <a:p>
            <a:pPr algn="l"/>
            <a:r>
              <a:rPr lang="en-GB" sz="3200" b="1" dirty="0" smtClean="0"/>
              <a:t>Calculating Threshold Income</a:t>
            </a:r>
            <a:endParaRPr lang="en-GB" sz="3200" b="1" dirty="0"/>
          </a:p>
        </p:txBody>
      </p:sp>
      <p:sp>
        <p:nvSpPr>
          <p:cNvPr id="3" name="Content Placeholder 2"/>
          <p:cNvSpPr>
            <a:spLocks noGrp="1"/>
          </p:cNvSpPr>
          <p:nvPr>
            <p:ph idx="1"/>
          </p:nvPr>
        </p:nvSpPr>
        <p:spPr>
          <a:xfrm>
            <a:off x="457200" y="1124744"/>
            <a:ext cx="8229600" cy="5328592"/>
          </a:xfrm>
        </p:spPr>
        <p:txBody>
          <a:bodyPr>
            <a:normAutofit fontScale="92500" lnSpcReduction="10000"/>
          </a:bodyPr>
          <a:lstStyle/>
          <a:p>
            <a:r>
              <a:rPr lang="en-GB" sz="2000" dirty="0" smtClean="0"/>
              <a:t>Includes taxable income from all sources:</a:t>
            </a:r>
          </a:p>
          <a:p>
            <a:endParaRPr lang="en-GB" sz="2000" dirty="0"/>
          </a:p>
          <a:p>
            <a:r>
              <a:rPr lang="en-GB" sz="2000" dirty="0" smtClean="0"/>
              <a:t>Employment Income</a:t>
            </a:r>
          </a:p>
          <a:p>
            <a:endParaRPr lang="en-GB" sz="2000" dirty="0" smtClean="0"/>
          </a:p>
          <a:p>
            <a:r>
              <a:rPr lang="en-GB" sz="2000" dirty="0" smtClean="0"/>
              <a:t>Property Income</a:t>
            </a:r>
          </a:p>
          <a:p>
            <a:endParaRPr lang="en-GB" sz="2000" dirty="0" smtClean="0"/>
          </a:p>
          <a:p>
            <a:r>
              <a:rPr lang="en-GB" sz="2000" dirty="0" smtClean="0"/>
              <a:t>Dividend Income (shares)</a:t>
            </a:r>
          </a:p>
          <a:p>
            <a:endParaRPr lang="en-GB" sz="2000" dirty="0" smtClean="0"/>
          </a:p>
          <a:p>
            <a:r>
              <a:rPr lang="en-GB" sz="2000" dirty="0" smtClean="0"/>
              <a:t>Pensions in Payment</a:t>
            </a:r>
          </a:p>
          <a:p>
            <a:endParaRPr lang="en-GB" sz="2000" dirty="0" smtClean="0"/>
          </a:p>
          <a:p>
            <a:r>
              <a:rPr lang="en-GB" sz="2000" dirty="0" smtClean="0"/>
              <a:t>Savings Income</a:t>
            </a:r>
          </a:p>
          <a:p>
            <a:endParaRPr lang="en-GB" sz="2000" dirty="0"/>
          </a:p>
          <a:p>
            <a:pPr algn="just"/>
            <a:r>
              <a:rPr lang="en-GB" sz="2000" dirty="0" smtClean="0"/>
              <a:t>Any income sacrificed under a salary sacrifice arrangement entered into on or after 9 July 2015 (anti-avoidance rules)</a:t>
            </a:r>
          </a:p>
          <a:p>
            <a:pPr algn="just"/>
            <a:endParaRPr lang="en-GB" sz="2000" dirty="0"/>
          </a:p>
          <a:p>
            <a:pPr algn="just"/>
            <a:r>
              <a:rPr lang="en-GB" sz="2000" dirty="0" smtClean="0"/>
              <a:t>Minus employee pension contributions paid from taxed earnings</a:t>
            </a:r>
            <a:endParaRPr lang="en-GB" sz="2000"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78098"/>
          </a:xfrm>
        </p:spPr>
        <p:txBody>
          <a:bodyPr>
            <a:normAutofit/>
          </a:bodyPr>
          <a:lstStyle/>
          <a:p>
            <a:pPr algn="l"/>
            <a:r>
              <a:rPr lang="en-GB" sz="3200" b="1" dirty="0" smtClean="0"/>
              <a:t>Calculating Adjusted Income</a:t>
            </a:r>
            <a:endParaRPr lang="en-GB" sz="3200" b="1" dirty="0"/>
          </a:p>
        </p:txBody>
      </p:sp>
      <p:sp>
        <p:nvSpPr>
          <p:cNvPr id="3" name="Content Placeholder 2"/>
          <p:cNvSpPr>
            <a:spLocks noGrp="1"/>
          </p:cNvSpPr>
          <p:nvPr>
            <p:ph idx="1"/>
          </p:nvPr>
        </p:nvSpPr>
        <p:spPr>
          <a:xfrm>
            <a:off x="467544" y="1052736"/>
            <a:ext cx="8229600" cy="5328592"/>
          </a:xfrm>
        </p:spPr>
        <p:txBody>
          <a:bodyPr>
            <a:normAutofit lnSpcReduction="10000"/>
          </a:bodyPr>
          <a:lstStyle/>
          <a:p>
            <a:r>
              <a:rPr lang="en-GB" sz="2000" dirty="0" smtClean="0"/>
              <a:t>Includes taxable income from all sources:</a:t>
            </a:r>
          </a:p>
          <a:p>
            <a:r>
              <a:rPr lang="en-GB" sz="2000" dirty="0" smtClean="0"/>
              <a:t>Employment Income</a:t>
            </a:r>
          </a:p>
          <a:p>
            <a:endParaRPr lang="en-GB" sz="2000" dirty="0" smtClean="0"/>
          </a:p>
          <a:p>
            <a:r>
              <a:rPr lang="en-GB" sz="2000" dirty="0" smtClean="0"/>
              <a:t>Property Income</a:t>
            </a:r>
          </a:p>
          <a:p>
            <a:endParaRPr lang="en-GB" sz="2000" dirty="0" smtClean="0"/>
          </a:p>
          <a:p>
            <a:r>
              <a:rPr lang="en-GB" sz="2000" dirty="0" smtClean="0"/>
              <a:t>Dividend Income (shares)</a:t>
            </a:r>
          </a:p>
          <a:p>
            <a:endParaRPr lang="en-GB" sz="2000" dirty="0" smtClean="0"/>
          </a:p>
          <a:p>
            <a:r>
              <a:rPr lang="en-GB" sz="2000" dirty="0" smtClean="0"/>
              <a:t>Pensions in Payment</a:t>
            </a:r>
          </a:p>
          <a:p>
            <a:endParaRPr lang="en-GB" sz="2000" dirty="0" smtClean="0"/>
          </a:p>
          <a:p>
            <a:r>
              <a:rPr lang="en-GB" sz="2000" dirty="0" smtClean="0"/>
              <a:t>Savings Income</a:t>
            </a:r>
          </a:p>
          <a:p>
            <a:endParaRPr lang="en-GB" sz="2000" dirty="0" smtClean="0"/>
          </a:p>
          <a:p>
            <a:pPr algn="just"/>
            <a:r>
              <a:rPr lang="en-GB" sz="2000" dirty="0" smtClean="0"/>
              <a:t>Any income sacrificed under a salary sacrifice arrangement entered into on or after 9 July 2015 (anti-avoidance rules)</a:t>
            </a:r>
          </a:p>
          <a:p>
            <a:r>
              <a:rPr lang="en-GB" sz="2000" dirty="0" smtClean="0"/>
              <a:t>Plus the value of your employer contribution to any defined benefit arrangement (as per the Annual Allowance calculation) or defined contribution arrangement</a:t>
            </a:r>
            <a:endParaRPr lang="en-GB" sz="2000"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78098"/>
          </a:xfrm>
        </p:spPr>
        <p:txBody>
          <a:bodyPr>
            <a:normAutofit/>
          </a:bodyPr>
          <a:lstStyle/>
          <a:p>
            <a:pPr algn="l"/>
            <a:r>
              <a:rPr lang="en-GB" sz="2000" b="1" dirty="0" smtClean="0"/>
              <a:t>Example of Tapering</a:t>
            </a:r>
            <a:endParaRPr lang="en-GB" sz="2000" b="1" dirty="0"/>
          </a:p>
        </p:txBody>
      </p:sp>
      <p:sp>
        <p:nvSpPr>
          <p:cNvPr id="3" name="Content Placeholder 2"/>
          <p:cNvSpPr>
            <a:spLocks noGrp="1"/>
          </p:cNvSpPr>
          <p:nvPr>
            <p:ph idx="1"/>
          </p:nvPr>
        </p:nvSpPr>
        <p:spPr>
          <a:xfrm>
            <a:off x="395536" y="1196752"/>
            <a:ext cx="8229600" cy="5256584"/>
          </a:xfrm>
        </p:spPr>
        <p:txBody>
          <a:bodyPr>
            <a:normAutofit/>
          </a:bodyPr>
          <a:lstStyle/>
          <a:p>
            <a:r>
              <a:rPr lang="en-GB" sz="2000" dirty="0" smtClean="0"/>
              <a:t>Threshold income £135,000</a:t>
            </a:r>
          </a:p>
          <a:p>
            <a:endParaRPr lang="en-GB" sz="2000" dirty="0"/>
          </a:p>
          <a:p>
            <a:r>
              <a:rPr lang="en-GB" sz="2000" dirty="0" smtClean="0"/>
              <a:t>Defined Benefit growth is £45,000 – employee contributions of £10,000 = £35,000</a:t>
            </a:r>
          </a:p>
          <a:p>
            <a:endParaRPr lang="en-GB" sz="2000" dirty="0"/>
          </a:p>
          <a:p>
            <a:r>
              <a:rPr lang="en-GB" sz="2000" dirty="0" smtClean="0"/>
              <a:t>Adjusted income, £135,000 + £35,000 = £170,000</a:t>
            </a:r>
          </a:p>
          <a:p>
            <a:endParaRPr lang="en-GB" sz="2000" dirty="0"/>
          </a:p>
          <a:p>
            <a:r>
              <a:rPr lang="en-GB" sz="2000" dirty="0" smtClean="0"/>
              <a:t>£20,000 over adjusted income of £150,000 / 2 = £10,000 reduction in Annual Allowance of £40,000 (£30,000).</a:t>
            </a:r>
          </a:p>
          <a:p>
            <a:endParaRPr lang="en-GB" sz="2000" dirty="0"/>
          </a:p>
          <a:p>
            <a:r>
              <a:rPr lang="en-GB" sz="2000" dirty="0" smtClean="0"/>
              <a:t>If annual growth of pension benefits exceeds £30,000 then a tax charge would apply.</a:t>
            </a:r>
            <a:endParaRPr lang="en-GB" sz="2000"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50106"/>
          </a:xfrm>
        </p:spPr>
        <p:txBody>
          <a:bodyPr>
            <a:normAutofit/>
          </a:bodyPr>
          <a:lstStyle/>
          <a:p>
            <a:pPr algn="l"/>
            <a:r>
              <a:rPr lang="en-GB" sz="3200" b="1" dirty="0" smtClean="0"/>
              <a:t>Voluntary Salary Cap (USS only)</a:t>
            </a:r>
            <a:endParaRPr lang="en-GB" sz="3200" b="1" dirty="0"/>
          </a:p>
        </p:txBody>
      </p:sp>
      <p:sp>
        <p:nvSpPr>
          <p:cNvPr id="3" name="Content Placeholder 2"/>
          <p:cNvSpPr>
            <a:spLocks noGrp="1"/>
          </p:cNvSpPr>
          <p:nvPr>
            <p:ph idx="1"/>
          </p:nvPr>
        </p:nvSpPr>
        <p:spPr>
          <a:xfrm>
            <a:off x="395536" y="1124744"/>
            <a:ext cx="8229600" cy="5328592"/>
          </a:xfrm>
        </p:spPr>
        <p:txBody>
          <a:bodyPr>
            <a:normAutofit/>
          </a:bodyPr>
          <a:lstStyle/>
          <a:p>
            <a:r>
              <a:rPr lang="en-GB" sz="2000" dirty="0" smtClean="0"/>
              <a:t>Effective from 1 October 2016</a:t>
            </a:r>
          </a:p>
          <a:p>
            <a:endParaRPr lang="en-GB" sz="2000" dirty="0"/>
          </a:p>
          <a:p>
            <a:r>
              <a:rPr lang="en-GB" sz="2000" dirty="0" smtClean="0"/>
              <a:t>Allows a member to reduce their growth of benefit to counter the Taper</a:t>
            </a:r>
          </a:p>
          <a:p>
            <a:endParaRPr lang="en-GB" sz="2000" dirty="0"/>
          </a:p>
          <a:p>
            <a:r>
              <a:rPr lang="en-GB" sz="2000" dirty="0" smtClean="0"/>
              <a:t>Pension contributions can be capped at a minimum of £55,000 (resulting in an Annual Allowance of approximately £14,000 p.a.)</a:t>
            </a:r>
          </a:p>
          <a:p>
            <a:endParaRPr lang="en-GB" sz="2000" dirty="0"/>
          </a:p>
          <a:p>
            <a:r>
              <a:rPr lang="en-GB" sz="2000" dirty="0" smtClean="0"/>
              <a:t>Member could continue to pay 2.5% on earnings above the cap to secure full ill health and death cover.</a:t>
            </a:r>
          </a:p>
          <a:p>
            <a:endParaRPr lang="en-GB" sz="2000" dirty="0"/>
          </a:p>
          <a:p>
            <a:r>
              <a:rPr lang="en-GB" sz="2000" dirty="0" smtClean="0"/>
              <a:t>An employer contribution of 2.1% on earnings above the cap would apply for deficit repayment.</a:t>
            </a:r>
            <a:endParaRPr lang="en-GB" sz="2000"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78098"/>
          </a:xfrm>
        </p:spPr>
        <p:txBody>
          <a:bodyPr>
            <a:normAutofit/>
          </a:bodyPr>
          <a:lstStyle/>
          <a:p>
            <a:pPr algn="l"/>
            <a:r>
              <a:rPr lang="en-GB" sz="3200" b="1" dirty="0" smtClean="0"/>
              <a:t>Further Information and Financial Advice</a:t>
            </a:r>
            <a:endParaRPr lang="en-GB" sz="3200" b="1" dirty="0"/>
          </a:p>
        </p:txBody>
      </p:sp>
      <p:sp>
        <p:nvSpPr>
          <p:cNvPr id="3" name="Content Placeholder 2"/>
          <p:cNvSpPr>
            <a:spLocks noGrp="1"/>
          </p:cNvSpPr>
          <p:nvPr>
            <p:ph idx="1"/>
          </p:nvPr>
        </p:nvSpPr>
        <p:spPr>
          <a:xfrm>
            <a:off x="457200" y="1052736"/>
            <a:ext cx="8229600" cy="5616624"/>
          </a:xfrm>
        </p:spPr>
        <p:txBody>
          <a:bodyPr>
            <a:normAutofit/>
          </a:bodyPr>
          <a:lstStyle/>
          <a:p>
            <a:r>
              <a:rPr lang="en-GB" sz="1100" dirty="0" smtClean="0"/>
              <a:t>Links to the USS &amp; NHSPS websites together with a link to further information on the existing Tax Relief Limits can be found at the following link:</a:t>
            </a:r>
          </a:p>
          <a:p>
            <a:r>
              <a:rPr lang="en-GB" sz="1100" b="1" dirty="0" smtClean="0">
                <a:hlinkClick r:id="rId2"/>
              </a:rPr>
              <a:t>Http://www.ucl.ac.uk/hr/pensions/index-home.php</a:t>
            </a:r>
            <a:endParaRPr lang="en-GB" sz="1100" b="1" dirty="0" smtClean="0"/>
          </a:p>
          <a:p>
            <a:endParaRPr lang="en-GB" sz="1100" b="1" dirty="0" smtClean="0"/>
          </a:p>
          <a:p>
            <a:r>
              <a:rPr lang="en-GB" sz="1100" dirty="0" smtClean="0"/>
              <a:t>Technical Information on Annual Allowance is available at the following HMRC link:</a:t>
            </a:r>
          </a:p>
          <a:p>
            <a:r>
              <a:rPr lang="en-GB" sz="1100" dirty="0" smtClean="0">
                <a:hlinkClick r:id="rId3"/>
              </a:rPr>
              <a:t>http://www.hmrc.gov.uk/manuals/rpsmmanual/RPSM06105000.htm</a:t>
            </a:r>
            <a:endParaRPr lang="en-GB" sz="1100" dirty="0" smtClean="0"/>
          </a:p>
          <a:p>
            <a:endParaRPr lang="en-GB" sz="1100" dirty="0"/>
          </a:p>
          <a:p>
            <a:r>
              <a:rPr lang="en-GB" sz="1100" dirty="0" smtClean="0"/>
              <a:t>Annual Allowance Calculator – </a:t>
            </a:r>
            <a:r>
              <a:rPr lang="en-GB" sz="1100" dirty="0" smtClean="0">
                <a:hlinkClick r:id="rId4"/>
              </a:rPr>
              <a:t>http://www.hmrc.gov.uk/tools/pension-allowance/index.htm</a:t>
            </a:r>
            <a:endParaRPr lang="en-GB" sz="1100" dirty="0" smtClean="0"/>
          </a:p>
          <a:p>
            <a:endParaRPr lang="en-GB" sz="1100" dirty="0"/>
          </a:p>
          <a:p>
            <a:r>
              <a:rPr lang="en-GB" sz="1100" dirty="0" smtClean="0"/>
              <a:t>NHSPS Tapered Annual Allowance Factsheet – </a:t>
            </a:r>
            <a:r>
              <a:rPr lang="en-GB" sz="1100" dirty="0" smtClean="0">
                <a:hlinkClick r:id="rId5"/>
              </a:rPr>
              <a:t>http://www.nhsbsa.nhs.uk/Documents/Pensions/2016-17_Tapered_Annual_Allowance_(12.2015)_V1.pdf</a:t>
            </a:r>
            <a:endParaRPr lang="en-GB" sz="1100" dirty="0" smtClean="0"/>
          </a:p>
          <a:p>
            <a:endParaRPr lang="en-GB" sz="1100" dirty="0"/>
          </a:p>
          <a:p>
            <a:r>
              <a:rPr lang="en-GB" sz="1100" dirty="0" smtClean="0"/>
              <a:t>USS Pensions Scheme Tax Allowance – </a:t>
            </a:r>
            <a:r>
              <a:rPr lang="en-GB" sz="1100" dirty="0" smtClean="0">
                <a:hlinkClick r:id="rId6"/>
              </a:rPr>
              <a:t>http://www.uss.co.uk/news/Pages/Pensionschemetaxallowance.aspx</a:t>
            </a:r>
            <a:endParaRPr lang="en-GB" sz="1100" dirty="0" smtClean="0"/>
          </a:p>
          <a:p>
            <a:endParaRPr lang="en-GB" sz="1100" dirty="0"/>
          </a:p>
          <a:p>
            <a:r>
              <a:rPr lang="en-GB" sz="1100" dirty="0" smtClean="0"/>
              <a:t>Individual Protection 2014 – </a:t>
            </a:r>
            <a:r>
              <a:rPr lang="en-GB" sz="1100" dirty="0" smtClean="0">
                <a:hlinkClick r:id="rId7"/>
              </a:rPr>
              <a:t>http://www.hmrc.gov.uk/manuals/rpsmmanual/RPSM11107000.htm</a:t>
            </a:r>
            <a:endParaRPr lang="en-GB" sz="1100" dirty="0" smtClean="0"/>
          </a:p>
          <a:p>
            <a:endParaRPr lang="en-GB" sz="1100" dirty="0" smtClean="0"/>
          </a:p>
          <a:p>
            <a:r>
              <a:rPr lang="en-GB" sz="1100" dirty="0" smtClean="0"/>
              <a:t>HMRC Self Assessment: register for Self Assessment and get a tax return (SA1) link:</a:t>
            </a:r>
          </a:p>
          <a:p>
            <a:r>
              <a:rPr lang="en-GB" sz="1100" dirty="0" smtClean="0">
                <a:hlinkClick r:id="rId8"/>
              </a:rPr>
              <a:t>https://www.gov.uk/government/publications/self-assessment-register-for-self-assessment-and-get-a-tax-return-sa1</a:t>
            </a:r>
            <a:endParaRPr lang="en-GB" sz="1100" dirty="0" smtClean="0"/>
          </a:p>
          <a:p>
            <a:endParaRPr lang="en-GB" sz="1100" dirty="0"/>
          </a:p>
          <a:p>
            <a:r>
              <a:rPr lang="en-GB" sz="1100" dirty="0" smtClean="0"/>
              <a:t>If you do not exceed the Annual Allowance (with the inclusion of Carry Forward) or Lifetime Allowance, you may wish to consider taking Independent Financial Advice regarding your options.</a:t>
            </a:r>
          </a:p>
          <a:p>
            <a:endParaRPr lang="en-GB" sz="1100" dirty="0"/>
          </a:p>
          <a:p>
            <a:r>
              <a:rPr lang="en-GB" sz="1100" dirty="0" smtClean="0"/>
              <a:t>USS Members cam visit the following link:</a:t>
            </a:r>
          </a:p>
          <a:p>
            <a:r>
              <a:rPr lang="en-GB" sz="1100" dirty="0" smtClean="0">
                <a:hlinkClick r:id="rId9"/>
              </a:rPr>
              <a:t>http://www.uss.co.uk/SchemeGuide/CareerRevaluedBenefitssection/maximisingyourpension/financialadvice/Pages/default.aspx</a:t>
            </a:r>
            <a:endParaRPr lang="en-GB" sz="1100" dirty="0" smtClean="0"/>
          </a:p>
          <a:p>
            <a:endParaRPr lang="en-GB" sz="1100" dirty="0" smtClean="0"/>
          </a:p>
          <a:p>
            <a:r>
              <a:rPr lang="en-GB" sz="1100" dirty="0" smtClean="0"/>
              <a:t>NHSPS Members can visit the following link:</a:t>
            </a:r>
          </a:p>
          <a:p>
            <a:r>
              <a:rPr lang="en-GB" sz="1100" dirty="0" smtClean="0">
                <a:hlinkClick r:id="rId10"/>
              </a:rPr>
              <a:t>http://www.nhsbsa.nhs.uk/Pensions/4203.aspx</a:t>
            </a:r>
            <a:endParaRPr lang="en-GB" sz="1100" dirty="0" smtClean="0"/>
          </a:p>
          <a:p>
            <a:endParaRPr lang="en-GB" sz="1100"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200" dirty="0" smtClean="0"/>
              <a:t>Independent Financial Advice @ Queen Mary, University of London </a:t>
            </a:r>
            <a:endParaRPr lang="en-GB" sz="3200" dirty="0"/>
          </a:p>
        </p:txBody>
      </p:sp>
      <p:sp>
        <p:nvSpPr>
          <p:cNvPr id="3" name="Content Placeholder 2"/>
          <p:cNvSpPr>
            <a:spLocks noGrp="1"/>
          </p:cNvSpPr>
          <p:nvPr>
            <p:ph idx="1"/>
          </p:nvPr>
        </p:nvSpPr>
        <p:spPr>
          <a:xfrm>
            <a:off x="251520" y="1412776"/>
            <a:ext cx="8712968" cy="5256584"/>
          </a:xfrm>
        </p:spPr>
        <p:txBody>
          <a:bodyPr>
            <a:noAutofit/>
          </a:bodyPr>
          <a:lstStyle/>
          <a:p>
            <a:pPr>
              <a:lnSpc>
                <a:spcPct val="120000"/>
              </a:lnSpc>
            </a:pPr>
            <a:r>
              <a:rPr lang="en-GB" sz="2000" dirty="0" smtClean="0"/>
              <a:t>Over 17 years experience of advising Higher Education professionals</a:t>
            </a:r>
          </a:p>
          <a:p>
            <a:pPr>
              <a:lnSpc>
                <a:spcPct val="120000"/>
              </a:lnSpc>
            </a:pPr>
            <a:r>
              <a:rPr lang="en-GB" sz="2000" dirty="0" smtClean="0"/>
              <a:t>Provide a ‘financial advice in the workplace programme’ for: Queen Mary University of London; The University of Northampton; and specialist pensions advice to staff members of University College London, Senate House, Heythrop College and St Georges Medical College.</a:t>
            </a:r>
          </a:p>
          <a:p>
            <a:pPr>
              <a:lnSpc>
                <a:spcPct val="120000"/>
              </a:lnSpc>
            </a:pPr>
            <a:r>
              <a:rPr lang="en-GB" sz="2000" dirty="0" smtClean="0"/>
              <a:t>Pre and post retirement advice for individuals in order to maximise pension benefits and mitigate taxation</a:t>
            </a:r>
          </a:p>
          <a:p>
            <a:pPr>
              <a:lnSpc>
                <a:spcPct val="120000"/>
              </a:lnSpc>
            </a:pPr>
            <a:r>
              <a:rPr lang="en-GB" sz="2000" dirty="0" smtClean="0"/>
              <a:t>Specialist advice on AA/LTA calculations, can arrange for AA/LTA calculations &amp; advise on strategies to mitigate</a:t>
            </a:r>
          </a:p>
          <a:p>
            <a:pPr>
              <a:lnSpc>
                <a:spcPct val="120000"/>
              </a:lnSpc>
            </a:pPr>
            <a:r>
              <a:rPr lang="en-GB" sz="2000" dirty="0" smtClean="0"/>
              <a:t>Investment advice and management service which includes a review of existing investments held and also recommendation of suitable future investments</a:t>
            </a:r>
          </a:p>
          <a:p>
            <a:pPr>
              <a:lnSpc>
                <a:spcPct val="120000"/>
              </a:lnSpc>
            </a:pPr>
            <a:r>
              <a:rPr lang="en-GB" sz="2000" dirty="0" smtClean="0"/>
              <a:t>Individual meetings can be held at the work place or at your home</a:t>
            </a:r>
            <a:endParaRPr lang="en-GB" sz="2000"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8640"/>
            <a:ext cx="8229600" cy="792088"/>
          </a:xfrm>
        </p:spPr>
        <p:txBody>
          <a:bodyPr>
            <a:normAutofit/>
          </a:bodyPr>
          <a:lstStyle/>
          <a:p>
            <a:r>
              <a:rPr lang="en-GB" sz="3200" dirty="0" smtClean="0"/>
              <a:t>Independent Financial Advice – Why?</a:t>
            </a:r>
            <a:endParaRPr lang="en-GB" sz="3200" dirty="0"/>
          </a:p>
        </p:txBody>
      </p:sp>
      <p:sp>
        <p:nvSpPr>
          <p:cNvPr id="3" name="Content Placeholder 2"/>
          <p:cNvSpPr>
            <a:spLocks noGrp="1"/>
          </p:cNvSpPr>
          <p:nvPr>
            <p:ph idx="1"/>
          </p:nvPr>
        </p:nvSpPr>
        <p:spPr>
          <a:xfrm>
            <a:off x="467544" y="1052736"/>
            <a:ext cx="8229600" cy="5544616"/>
          </a:xfrm>
        </p:spPr>
        <p:txBody>
          <a:bodyPr>
            <a:normAutofit/>
          </a:bodyPr>
          <a:lstStyle/>
          <a:p>
            <a:pPr>
              <a:lnSpc>
                <a:spcPct val="80000"/>
              </a:lnSpc>
            </a:pPr>
            <a:r>
              <a:rPr lang="en-GB" sz="2000" smtClean="0"/>
              <a:t>Queen Mary, </a:t>
            </a:r>
            <a:r>
              <a:rPr lang="en-GB" sz="2000" dirty="0" smtClean="0"/>
              <a:t>University of London, USS and NHS Pensions can:</a:t>
            </a:r>
          </a:p>
          <a:p>
            <a:pPr lvl="1">
              <a:lnSpc>
                <a:spcPct val="80000"/>
              </a:lnSpc>
            </a:pPr>
            <a:r>
              <a:rPr lang="en-GB" sz="2000" dirty="0" smtClean="0"/>
              <a:t>provide information about the scheme and your benefits</a:t>
            </a:r>
          </a:p>
          <a:p>
            <a:pPr lvl="1">
              <a:lnSpc>
                <a:spcPct val="80000"/>
              </a:lnSpc>
            </a:pPr>
            <a:r>
              <a:rPr lang="en-GB" sz="2000" dirty="0" smtClean="0"/>
              <a:t>clarify technical issues/queries</a:t>
            </a:r>
          </a:p>
          <a:p>
            <a:pPr lvl="1">
              <a:lnSpc>
                <a:spcPct val="80000"/>
              </a:lnSpc>
            </a:pPr>
            <a:r>
              <a:rPr lang="en-GB" sz="2000" dirty="0" smtClean="0"/>
              <a:t>direct you to where guidance / information is located</a:t>
            </a:r>
          </a:p>
          <a:p>
            <a:pPr>
              <a:lnSpc>
                <a:spcPct val="80000"/>
              </a:lnSpc>
              <a:buFontTx/>
              <a:buNone/>
            </a:pPr>
            <a:r>
              <a:rPr lang="en-GB" sz="2000" dirty="0" smtClean="0"/>
              <a:t>	to enable you to make an informed decision about the options available / choices facing you.</a:t>
            </a:r>
          </a:p>
          <a:p>
            <a:pPr>
              <a:lnSpc>
                <a:spcPct val="80000"/>
              </a:lnSpc>
            </a:pPr>
            <a:endParaRPr lang="en-GB" sz="2000" dirty="0" smtClean="0"/>
          </a:p>
          <a:p>
            <a:pPr>
              <a:lnSpc>
                <a:spcPct val="80000"/>
              </a:lnSpc>
            </a:pPr>
            <a:r>
              <a:rPr lang="en-GB" sz="2000" dirty="0" smtClean="0"/>
              <a:t>but CANNOT give financial advice</a:t>
            </a:r>
          </a:p>
          <a:p>
            <a:pPr>
              <a:lnSpc>
                <a:spcPct val="80000"/>
              </a:lnSpc>
            </a:pPr>
            <a:endParaRPr lang="en-GB" sz="2000" dirty="0" smtClean="0"/>
          </a:p>
          <a:p>
            <a:pPr>
              <a:lnSpc>
                <a:spcPct val="80000"/>
              </a:lnSpc>
            </a:pPr>
            <a:r>
              <a:rPr lang="en-GB" sz="2000" dirty="0" smtClean="0"/>
              <a:t>Complex matters, difficult decisions to make, its natural you will want help in making a decision which is best for you</a:t>
            </a:r>
          </a:p>
          <a:p>
            <a:pPr>
              <a:lnSpc>
                <a:spcPct val="80000"/>
              </a:lnSpc>
              <a:buFontTx/>
              <a:buNone/>
            </a:pPr>
            <a:endParaRPr lang="en-GB" sz="2000" dirty="0" smtClean="0"/>
          </a:p>
          <a:p>
            <a:pPr>
              <a:lnSpc>
                <a:spcPct val="80000"/>
              </a:lnSpc>
            </a:pPr>
            <a:r>
              <a:rPr lang="en-GB" sz="2000" dirty="0" smtClean="0"/>
              <a:t>You should seek advice as your net benefits, even after a potential tax charge, may be greater than the net cost of the contribution paid by you.</a:t>
            </a:r>
          </a:p>
          <a:p>
            <a:pPr>
              <a:lnSpc>
                <a:spcPct val="80000"/>
              </a:lnSpc>
            </a:pPr>
            <a:endParaRPr lang="en-GB" sz="2000" dirty="0" smtClean="0"/>
          </a:p>
          <a:p>
            <a:pPr>
              <a:lnSpc>
                <a:spcPct val="80000"/>
              </a:lnSpc>
            </a:pPr>
            <a:r>
              <a:rPr lang="en-GB" sz="2000" dirty="0" smtClean="0"/>
              <a:t>Identify / discuss your retirement objectives</a:t>
            </a:r>
          </a:p>
          <a:p>
            <a:endParaRPr lang="en-GB" sz="20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2074"/>
          </a:xfrm>
        </p:spPr>
        <p:txBody>
          <a:bodyPr>
            <a:noAutofit/>
          </a:bodyPr>
          <a:lstStyle/>
          <a:p>
            <a:pPr algn="l"/>
            <a:r>
              <a:rPr lang="en-GB" sz="3200" b="1" dirty="0" smtClean="0"/>
              <a:t>What is Lifetime Allowance</a:t>
            </a:r>
            <a:endParaRPr lang="en-GB" sz="3200" b="1" dirty="0"/>
          </a:p>
        </p:txBody>
      </p:sp>
      <p:sp>
        <p:nvSpPr>
          <p:cNvPr id="3" name="Content Placeholder 2"/>
          <p:cNvSpPr>
            <a:spLocks noGrp="1"/>
          </p:cNvSpPr>
          <p:nvPr>
            <p:ph idx="1"/>
          </p:nvPr>
        </p:nvSpPr>
        <p:spPr>
          <a:xfrm>
            <a:off x="539552" y="836712"/>
            <a:ext cx="8229600" cy="5544616"/>
          </a:xfrm>
        </p:spPr>
        <p:txBody>
          <a:bodyPr>
            <a:normAutofit/>
          </a:bodyPr>
          <a:lstStyle/>
          <a:p>
            <a:r>
              <a:rPr lang="en-GB" sz="2000" dirty="0" smtClean="0"/>
              <a:t>It is a limit on the amount of pension benefit that can be drawn from pension schemes via a lump sum or retirement income without triggering an extra tax charge.</a:t>
            </a:r>
          </a:p>
          <a:p>
            <a:endParaRPr lang="en-GB" sz="2000" dirty="0" smtClean="0"/>
          </a:p>
          <a:p>
            <a:r>
              <a:rPr lang="en-GB" sz="2000" dirty="0" smtClean="0"/>
              <a:t>It was introduced in April 2006 (with a limit of £1.5 million) in conjunction with the Annual Allowance (limit of £215,000) and replaced the Pension Earnings Cap (introduced in June 1989).</a:t>
            </a:r>
          </a:p>
          <a:p>
            <a:endParaRPr lang="en-GB" sz="2000" dirty="0" smtClean="0"/>
          </a:p>
          <a:p>
            <a:r>
              <a:rPr lang="en-GB" sz="2000" dirty="0" smtClean="0"/>
              <a:t>It is a personal taxation issue (you are responsible for making arrangements to pay or mitigate a Tax Charge).</a:t>
            </a:r>
          </a:p>
          <a:p>
            <a:endParaRPr lang="en-GB" sz="2000" dirty="0" smtClean="0"/>
          </a:p>
          <a:p>
            <a:r>
              <a:rPr lang="en-GB" sz="2000" dirty="0" smtClean="0"/>
              <a:t>The current limit is £1.25 million (effective from April 2012) reducing to £1 million with effect from 6 April 2016.</a:t>
            </a:r>
          </a:p>
          <a:p>
            <a:endParaRPr lang="en-GB" sz="2000" dirty="0" smtClean="0"/>
          </a:p>
          <a:p>
            <a:r>
              <a:rPr lang="en-GB" sz="2000" dirty="0" smtClean="0"/>
              <a:t>A Tax Charge would apply if the limit is exceeded on retirement</a:t>
            </a:r>
            <a:r>
              <a:rPr lang="en-GB" sz="1800" dirty="0" smtClean="0"/>
              <a:t>.</a:t>
            </a:r>
          </a:p>
          <a:p>
            <a:endParaRPr lang="en-GB" sz="2000"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200" dirty="0" smtClean="0"/>
              <a:t>Gary O’Neill</a:t>
            </a:r>
            <a:endParaRPr lang="en-GB" sz="3200" dirty="0"/>
          </a:p>
        </p:txBody>
      </p:sp>
      <p:sp>
        <p:nvSpPr>
          <p:cNvPr id="3" name="Content Placeholder 2"/>
          <p:cNvSpPr>
            <a:spLocks noGrp="1"/>
          </p:cNvSpPr>
          <p:nvPr>
            <p:ph idx="1"/>
          </p:nvPr>
        </p:nvSpPr>
        <p:spPr/>
        <p:txBody>
          <a:bodyPr>
            <a:normAutofit fontScale="92500"/>
          </a:bodyPr>
          <a:lstStyle/>
          <a:p>
            <a:pPr algn="ctr">
              <a:buFontTx/>
              <a:buNone/>
            </a:pPr>
            <a:r>
              <a:rPr lang="en-GB" dirty="0" smtClean="0">
                <a:solidFill>
                  <a:schemeClr val="tx2"/>
                </a:solidFill>
                <a:sym typeface="Wingdings" pitchFamily="2" charset="2"/>
              </a:rPr>
              <a:t>Austin Chapel Independent Financial Advisers LLP</a:t>
            </a:r>
          </a:p>
          <a:p>
            <a:pPr algn="ctr">
              <a:buFontTx/>
              <a:buNone/>
            </a:pPr>
            <a:r>
              <a:rPr lang="en-GB" dirty="0" smtClean="0">
                <a:solidFill>
                  <a:schemeClr val="tx2"/>
                </a:solidFill>
                <a:sym typeface="Wingdings" pitchFamily="2" charset="2"/>
              </a:rPr>
              <a:t>St Laurence House</a:t>
            </a:r>
          </a:p>
          <a:p>
            <a:pPr algn="ctr">
              <a:buFontTx/>
              <a:buNone/>
            </a:pPr>
            <a:r>
              <a:rPr lang="en-GB" dirty="0" smtClean="0">
                <a:solidFill>
                  <a:schemeClr val="tx2"/>
                </a:solidFill>
                <a:sym typeface="Wingdings" pitchFamily="2" charset="2"/>
              </a:rPr>
              <a:t>Gridiron Place</a:t>
            </a:r>
          </a:p>
          <a:p>
            <a:pPr algn="ctr">
              <a:buFontTx/>
              <a:buNone/>
            </a:pPr>
            <a:r>
              <a:rPr lang="en-GB" dirty="0" smtClean="0">
                <a:solidFill>
                  <a:schemeClr val="tx2"/>
                </a:solidFill>
                <a:sym typeface="Wingdings" pitchFamily="2" charset="2"/>
              </a:rPr>
              <a:t>Upminister</a:t>
            </a:r>
          </a:p>
          <a:p>
            <a:pPr algn="ctr">
              <a:buFontTx/>
              <a:buNone/>
            </a:pPr>
            <a:r>
              <a:rPr lang="en-GB" dirty="0" smtClean="0">
                <a:solidFill>
                  <a:schemeClr val="tx2"/>
                </a:solidFill>
                <a:sym typeface="Wingdings" pitchFamily="2" charset="2"/>
              </a:rPr>
              <a:t>Essex</a:t>
            </a:r>
          </a:p>
          <a:p>
            <a:pPr algn="ctr">
              <a:buFontTx/>
              <a:buNone/>
            </a:pPr>
            <a:r>
              <a:rPr lang="en-GB" dirty="0" smtClean="0">
                <a:solidFill>
                  <a:schemeClr val="tx2"/>
                </a:solidFill>
                <a:sym typeface="Wingdings" pitchFamily="2" charset="2"/>
              </a:rPr>
              <a:t>RM14 2BE</a:t>
            </a:r>
          </a:p>
          <a:p>
            <a:pPr algn="ctr">
              <a:buFontTx/>
              <a:buNone/>
            </a:pPr>
            <a:r>
              <a:rPr lang="en-GB" dirty="0" smtClean="0">
                <a:solidFill>
                  <a:schemeClr val="tx2"/>
                </a:solidFill>
                <a:sym typeface="Wingdings" pitchFamily="2" charset="2"/>
              </a:rPr>
              <a:t>01708 220816</a:t>
            </a:r>
          </a:p>
          <a:p>
            <a:pPr algn="ctr">
              <a:buFontTx/>
              <a:buNone/>
            </a:pPr>
            <a:r>
              <a:rPr lang="en-GB" dirty="0" smtClean="0">
                <a:solidFill>
                  <a:schemeClr val="tx2"/>
                </a:solidFill>
                <a:sym typeface="Wingdings" pitchFamily="2" charset="2"/>
              </a:rPr>
              <a:t>gary.oneill@austinchapel.co.uk</a:t>
            </a:r>
          </a:p>
          <a:p>
            <a:endParaRPr lang="en-GB"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88640"/>
            <a:ext cx="8229600" cy="648072"/>
          </a:xfrm>
        </p:spPr>
        <p:txBody>
          <a:bodyPr>
            <a:normAutofit/>
          </a:bodyPr>
          <a:lstStyle/>
          <a:p>
            <a:pPr algn="l"/>
            <a:r>
              <a:rPr lang="en-GB" sz="3200" b="1" dirty="0" smtClean="0"/>
              <a:t>How is Lifetime Allowance calculated?</a:t>
            </a:r>
            <a:endParaRPr lang="en-GB" sz="3200" b="1" dirty="0"/>
          </a:p>
        </p:txBody>
      </p:sp>
      <p:sp>
        <p:nvSpPr>
          <p:cNvPr id="3" name="Content Placeholder 2"/>
          <p:cNvSpPr>
            <a:spLocks noGrp="1"/>
          </p:cNvSpPr>
          <p:nvPr>
            <p:ph idx="1"/>
          </p:nvPr>
        </p:nvSpPr>
        <p:spPr>
          <a:xfrm>
            <a:off x="467544" y="836712"/>
            <a:ext cx="8229600" cy="5832648"/>
          </a:xfrm>
        </p:spPr>
        <p:txBody>
          <a:bodyPr>
            <a:normAutofit/>
          </a:bodyPr>
          <a:lstStyle/>
          <a:p>
            <a:r>
              <a:rPr lang="en-GB" sz="2000" dirty="0" smtClean="0"/>
              <a:t>USS and the NHSPS are Defined Benefit (DB) Schemes.  Growth is based on an accrual of service (years and days) and pensionable salary (full time equivalent for Final Salary members, actual salary for Career Revalued Earnings Scheme members).</a:t>
            </a:r>
          </a:p>
          <a:p>
            <a:r>
              <a:rPr lang="en-GB" sz="2000" dirty="0" smtClean="0"/>
              <a:t>USS will change to a hybrid Defined Benefit/Defined Contribution scheme from 1 October 2016.</a:t>
            </a:r>
          </a:p>
          <a:p>
            <a:r>
              <a:rPr lang="en-GB" sz="2000" b="1" dirty="0" smtClean="0"/>
              <a:t>Crystallisation Event </a:t>
            </a:r>
            <a:r>
              <a:rPr lang="en-GB" sz="2000" dirty="0" smtClean="0"/>
              <a:t>is a calculation of your total pension funds (excluding state benefits)at the point of retiring. Includes Defined Benefits, Defined Contribution, Additional Voluntary Contribution and a pension in payment (25 X pension).</a:t>
            </a:r>
          </a:p>
          <a:p>
            <a:endParaRPr lang="en-GB" sz="2000" dirty="0" smtClean="0"/>
          </a:p>
          <a:p>
            <a:r>
              <a:rPr lang="en-GB" sz="2000" b="1" u="sng" dirty="0" smtClean="0"/>
              <a:t>Defined Benefit (FS 80</a:t>
            </a:r>
            <a:r>
              <a:rPr lang="en-GB" sz="2000" b="1" u="sng" baseline="30000" dirty="0" smtClean="0"/>
              <a:t>th</a:t>
            </a:r>
            <a:r>
              <a:rPr lang="en-GB" sz="2000" b="1" u="sng" dirty="0" smtClean="0"/>
              <a:t>) Example</a:t>
            </a:r>
          </a:p>
          <a:p>
            <a:r>
              <a:rPr lang="en-GB" sz="2000" dirty="0" smtClean="0"/>
              <a:t>Pension X 20 + Lump Sum = Lifetime Allowance</a:t>
            </a:r>
          </a:p>
          <a:p>
            <a:r>
              <a:rPr lang="en-GB" sz="2000" dirty="0" smtClean="0"/>
              <a:t>£45,000 X 20 + £135,000 (3 X pension) = £1,035,000</a:t>
            </a:r>
          </a:p>
          <a:p>
            <a:endParaRPr lang="en-GB" sz="2000" dirty="0" smtClean="0"/>
          </a:p>
          <a:p>
            <a:r>
              <a:rPr lang="en-GB" sz="2000" b="1" u="sng" dirty="0" smtClean="0"/>
              <a:t>Defined Contributions</a:t>
            </a:r>
          </a:p>
          <a:p>
            <a:r>
              <a:rPr lang="en-GB" sz="2000" dirty="0" smtClean="0"/>
              <a:t>Fund value at Retirement £54,000 for example</a:t>
            </a:r>
            <a:endParaRPr lang="en-GB" sz="2000" dirty="0"/>
          </a:p>
          <a:p>
            <a:endParaRPr lang="en-GB" sz="1800" dirty="0" smtClean="0"/>
          </a:p>
          <a:p>
            <a:endParaRPr lang="en-GB" sz="1800" dirty="0" smtClean="0"/>
          </a:p>
          <a:p>
            <a:endParaRPr lang="en-GB" sz="2000" b="1"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78098"/>
          </a:xfrm>
        </p:spPr>
        <p:txBody>
          <a:bodyPr>
            <a:noAutofit/>
          </a:bodyPr>
          <a:lstStyle/>
          <a:p>
            <a:pPr algn="l"/>
            <a:r>
              <a:rPr lang="en-GB" sz="3200" b="1" dirty="0" smtClean="0"/>
              <a:t>Tax Charge on exceeding the Lifetime Allowance</a:t>
            </a:r>
            <a:endParaRPr lang="en-GB" sz="3200" b="1" dirty="0"/>
          </a:p>
        </p:txBody>
      </p:sp>
      <p:sp>
        <p:nvSpPr>
          <p:cNvPr id="3" name="Content Placeholder 2"/>
          <p:cNvSpPr>
            <a:spLocks noGrp="1"/>
          </p:cNvSpPr>
          <p:nvPr>
            <p:ph idx="1"/>
          </p:nvPr>
        </p:nvSpPr>
        <p:spPr/>
        <p:txBody>
          <a:bodyPr>
            <a:normAutofit/>
          </a:bodyPr>
          <a:lstStyle/>
          <a:p>
            <a:r>
              <a:rPr lang="en-GB" sz="2000" dirty="0" smtClean="0"/>
              <a:t>If deducted from pension – 25% of the excess of Lifetime Allowance is paid to the HMRC and the pension is reduced aligned with the payment.  The remaining pension is then subject to income tax at the normal rates.</a:t>
            </a:r>
          </a:p>
          <a:p>
            <a:endParaRPr lang="en-GB" sz="2000" dirty="0"/>
          </a:p>
          <a:p>
            <a:r>
              <a:rPr lang="en-GB" sz="2000" dirty="0" smtClean="0"/>
              <a:t>If deducted from Lump Sum – 55% of the excess of Lifetime Allowance is paid to the HMRC. The remainder is paid as cash.</a:t>
            </a:r>
          </a:p>
          <a:p>
            <a:endParaRPr lang="en-GB" sz="2000" dirty="0"/>
          </a:p>
          <a:p>
            <a:r>
              <a:rPr lang="en-GB" sz="2000" dirty="0" smtClean="0"/>
              <a:t>1 October 2016 USS Hybrid Arrangement – 55% of the excess of Lifetime Allowance if deducted from the Defined Contribution section.</a:t>
            </a:r>
            <a:endParaRPr lang="en-GB" sz="20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88640"/>
            <a:ext cx="8229600" cy="778098"/>
          </a:xfrm>
        </p:spPr>
        <p:txBody>
          <a:bodyPr>
            <a:normAutofit/>
          </a:bodyPr>
          <a:lstStyle/>
          <a:p>
            <a:pPr algn="l"/>
            <a:r>
              <a:rPr lang="en-GB" sz="3200" b="1" dirty="0" smtClean="0"/>
              <a:t>Individual Protection 2014 (IP2014)</a:t>
            </a:r>
            <a:endParaRPr lang="en-GB" sz="3200" b="1" dirty="0"/>
          </a:p>
        </p:txBody>
      </p:sp>
      <p:sp>
        <p:nvSpPr>
          <p:cNvPr id="3" name="Content Placeholder 2"/>
          <p:cNvSpPr>
            <a:spLocks noGrp="1"/>
          </p:cNvSpPr>
          <p:nvPr>
            <p:ph idx="1"/>
          </p:nvPr>
        </p:nvSpPr>
        <p:spPr>
          <a:xfrm>
            <a:off x="395536" y="908720"/>
            <a:ext cx="8229600" cy="5544616"/>
          </a:xfrm>
        </p:spPr>
        <p:txBody>
          <a:bodyPr>
            <a:normAutofit/>
          </a:bodyPr>
          <a:lstStyle/>
          <a:p>
            <a:r>
              <a:rPr lang="en-GB" sz="2000" dirty="0" smtClean="0"/>
              <a:t>Lifetime Allowance was reduced from £1.5 million to £1.25 million from 6 April 2014.</a:t>
            </a:r>
          </a:p>
          <a:p>
            <a:r>
              <a:rPr lang="en-GB" sz="2000" dirty="0" smtClean="0"/>
              <a:t>Can be applied for from the HRMC by 5 April 2017.</a:t>
            </a:r>
          </a:p>
          <a:p>
            <a:r>
              <a:rPr lang="en-GB" sz="2000" dirty="0" smtClean="0"/>
              <a:t>Lifetime Allowance had to be over £1.25 million on 5 April 2014 to apply for IP2014</a:t>
            </a:r>
          </a:p>
          <a:p>
            <a:r>
              <a:rPr lang="en-GB" sz="2000" dirty="0" smtClean="0"/>
              <a:t>Protection equal to pensions savings on 5 April 2014 up to an overall maximum of £1.5 million.</a:t>
            </a:r>
          </a:p>
          <a:p>
            <a:r>
              <a:rPr lang="en-GB" sz="2000" dirty="0" smtClean="0"/>
              <a:t>The excess will be subject to a tax charge.</a:t>
            </a:r>
          </a:p>
          <a:p>
            <a:r>
              <a:rPr lang="en-GB" sz="2000" dirty="0" smtClean="0"/>
              <a:t>Can be applied for if you have Enhanced Protection, Fixed Protection or Fixed Protection 2014. IP2014 will remain dormant until you lose your prior protection.</a:t>
            </a:r>
          </a:p>
          <a:p>
            <a:r>
              <a:rPr lang="en-GB" sz="2000" dirty="0" smtClean="0"/>
              <a:t>Can continue to contribute to a pension scheme.</a:t>
            </a:r>
          </a:p>
          <a:p>
            <a:r>
              <a:rPr lang="en-GB" sz="2000" dirty="0" smtClean="0"/>
              <a:t>Application link – https://online.hmrc.gov.uk/shortforms/form/IP2014?dept-name=sub-dept-name=&amp;location=36&amp;origin=http://www.hmrc.gov.uk</a:t>
            </a:r>
            <a:endParaRPr lang="en-GB" sz="20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94122"/>
          </a:xfrm>
        </p:spPr>
        <p:txBody>
          <a:bodyPr>
            <a:normAutofit fontScale="90000"/>
          </a:bodyPr>
          <a:lstStyle/>
          <a:p>
            <a:pPr algn="l"/>
            <a:r>
              <a:rPr lang="en-GB" sz="3200" b="1" dirty="0" smtClean="0"/>
              <a:t>Fixed Protection 2016 (FP2016) and Individual Protection 2016 (IP2016)</a:t>
            </a:r>
            <a:endParaRPr lang="en-GB" sz="3200" b="1" dirty="0"/>
          </a:p>
        </p:txBody>
      </p:sp>
      <p:sp>
        <p:nvSpPr>
          <p:cNvPr id="3" name="Content Placeholder 2"/>
          <p:cNvSpPr>
            <a:spLocks noGrp="1"/>
          </p:cNvSpPr>
          <p:nvPr>
            <p:ph idx="1"/>
          </p:nvPr>
        </p:nvSpPr>
        <p:spPr>
          <a:xfrm>
            <a:off x="467544" y="1268760"/>
            <a:ext cx="8229600" cy="5184576"/>
          </a:xfrm>
        </p:spPr>
        <p:txBody>
          <a:bodyPr>
            <a:normAutofit/>
          </a:bodyPr>
          <a:lstStyle/>
          <a:p>
            <a:r>
              <a:rPr lang="en-GB" sz="1800" dirty="0" smtClean="0"/>
              <a:t>To protect against the reduction of Lifetime Allowance to £1 million from 6 April 2016.</a:t>
            </a:r>
          </a:p>
          <a:p>
            <a:r>
              <a:rPr lang="en-GB" sz="1800" dirty="0" smtClean="0"/>
              <a:t>Fixed Protection 2016 – Can protect up to £1.25 million of LTA but pension accrual (scheme contributions) would stop. Can lose protection if you continue to contribute to a Defined Contribution or Defined Benefits arrangement.</a:t>
            </a:r>
          </a:p>
          <a:p>
            <a:r>
              <a:rPr lang="en-GB" sz="1800" dirty="0" smtClean="0"/>
              <a:t>Individual Protection 2016 – Protects a personal LTA as at 5 April 2016 (up to £1.25 million) and can continue to contribute to a Defined Contribution or Definded Benefits arrangement.</a:t>
            </a:r>
          </a:p>
          <a:p>
            <a:r>
              <a:rPr lang="en-GB" sz="1800" dirty="0" smtClean="0"/>
              <a:t>Online applications will not be available until July 2016.</a:t>
            </a:r>
          </a:p>
          <a:p>
            <a:r>
              <a:rPr lang="en-GB" sz="1800" dirty="0" smtClean="0"/>
              <a:t>An interim FP2016 and IP2016 application arrangement will be available if accessing benefits between 6 April 2016 and July 2016</a:t>
            </a:r>
          </a:p>
          <a:p>
            <a:r>
              <a:rPr lang="en-GB" sz="1800" dirty="0" smtClean="0"/>
              <a:t>Recommended that members ask for quotations re. their LTA status as at 5 April 2016 to establish if an application for FP2016 or IP2016 is required and to discontinue contributions (if FP2016).</a:t>
            </a:r>
          </a:p>
          <a:p>
            <a:r>
              <a:rPr lang="en-GB" sz="1800" dirty="0" smtClean="0"/>
              <a:t>Enhanced Opt Out (USS only) – 2.5% employee contribution allows a member to maintain death and ill health cover. 2.1% employer contribution is deducted for deficit repayment.</a:t>
            </a:r>
            <a:endParaRPr lang="en-GB" sz="18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4082"/>
          </a:xfrm>
        </p:spPr>
        <p:txBody>
          <a:bodyPr>
            <a:normAutofit/>
          </a:bodyPr>
          <a:lstStyle/>
          <a:p>
            <a:pPr algn="l"/>
            <a:r>
              <a:rPr lang="en-GB" sz="3200" b="1" dirty="0" smtClean="0"/>
              <a:t>What is Annual Allowance?</a:t>
            </a:r>
            <a:endParaRPr lang="en-GB" sz="3200" b="1" dirty="0"/>
          </a:p>
        </p:txBody>
      </p:sp>
      <p:sp>
        <p:nvSpPr>
          <p:cNvPr id="3" name="Content Placeholder 2"/>
          <p:cNvSpPr>
            <a:spLocks noGrp="1"/>
          </p:cNvSpPr>
          <p:nvPr>
            <p:ph idx="1"/>
          </p:nvPr>
        </p:nvSpPr>
        <p:spPr>
          <a:xfrm>
            <a:off x="467544" y="980728"/>
            <a:ext cx="8229600" cy="5328592"/>
          </a:xfrm>
        </p:spPr>
        <p:txBody>
          <a:bodyPr>
            <a:normAutofit/>
          </a:bodyPr>
          <a:lstStyle/>
          <a:p>
            <a:r>
              <a:rPr lang="en-GB" sz="2000" dirty="0" smtClean="0"/>
              <a:t>It is a limit on the growth of your pension for each tax year, while still receiving tax relief.</a:t>
            </a:r>
          </a:p>
          <a:p>
            <a:r>
              <a:rPr lang="en-GB" sz="2000" dirty="0" smtClean="0"/>
              <a:t>It was introduced in April 2006 (limit of </a:t>
            </a:r>
            <a:r>
              <a:rPr lang="en-GB" sz="2000" b="1" dirty="0" smtClean="0"/>
              <a:t>£215,000</a:t>
            </a:r>
            <a:r>
              <a:rPr lang="en-GB" sz="2000" dirty="0" smtClean="0"/>
              <a:t>) in conjunction with the Lifetime Allowance (limit of £1.5 million) and replaced the Pension Earnings Cap (introduced in June 1989).</a:t>
            </a:r>
          </a:p>
          <a:p>
            <a:r>
              <a:rPr lang="en-GB" sz="2000" dirty="0" smtClean="0"/>
              <a:t>It is a personal taxation issue (you are responsible for making arrangements to pay or mitigate a Tax Charge).</a:t>
            </a:r>
          </a:p>
          <a:p>
            <a:r>
              <a:rPr lang="en-GB" sz="2000" dirty="0" smtClean="0"/>
              <a:t>Reduced to </a:t>
            </a:r>
            <a:r>
              <a:rPr lang="en-GB" sz="2000" b="1" dirty="0" smtClean="0"/>
              <a:t>£1.5 million </a:t>
            </a:r>
            <a:r>
              <a:rPr lang="en-GB" sz="2000" dirty="0" smtClean="0"/>
              <a:t>in April 2012 to generate more tax income for the government.</a:t>
            </a:r>
          </a:p>
          <a:p>
            <a:r>
              <a:rPr lang="en-GB" sz="2000" dirty="0" smtClean="0"/>
              <a:t>The limit for the 2014/2015 was </a:t>
            </a:r>
            <a:r>
              <a:rPr lang="en-GB" sz="2000" b="1" dirty="0" smtClean="0"/>
              <a:t>£40,000 </a:t>
            </a:r>
            <a:r>
              <a:rPr lang="en-GB" sz="2000" dirty="0" smtClean="0"/>
              <a:t>and the 2015/2016 tax year is </a:t>
            </a:r>
            <a:r>
              <a:rPr lang="en-GB" sz="2000" b="1" dirty="0" smtClean="0"/>
              <a:t>£80,000 </a:t>
            </a:r>
            <a:r>
              <a:rPr lang="en-GB" sz="2000" dirty="0" smtClean="0"/>
              <a:t>(as part of the transitional arrangements for Pension Input Period (PIP) alignment).</a:t>
            </a:r>
          </a:p>
          <a:p>
            <a:r>
              <a:rPr lang="en-GB" sz="2000" dirty="0" smtClean="0"/>
              <a:t>A Tax Charge would apply if the limit is exceeded in a tax year.</a:t>
            </a:r>
          </a:p>
          <a:p>
            <a:pPr>
              <a:buNone/>
            </a:pPr>
            <a:endParaRPr lang="en-GB" sz="2000" b="1"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50106"/>
          </a:xfrm>
        </p:spPr>
        <p:txBody>
          <a:bodyPr>
            <a:normAutofit/>
          </a:bodyPr>
          <a:lstStyle/>
          <a:p>
            <a:pPr algn="l"/>
            <a:r>
              <a:rPr lang="en-GB" sz="3200" b="1" dirty="0" smtClean="0"/>
              <a:t>Annual Allowance Rates from April 2006</a:t>
            </a:r>
            <a:endParaRPr lang="en-GB" sz="3200" b="1" dirty="0"/>
          </a:p>
        </p:txBody>
      </p:sp>
      <p:sp>
        <p:nvSpPr>
          <p:cNvPr id="3" name="Content Placeholder 2"/>
          <p:cNvSpPr>
            <a:spLocks noGrp="1"/>
          </p:cNvSpPr>
          <p:nvPr>
            <p:ph idx="1"/>
          </p:nvPr>
        </p:nvSpPr>
        <p:spPr>
          <a:xfrm>
            <a:off x="467544" y="980728"/>
            <a:ext cx="8229600" cy="5616624"/>
          </a:xfrm>
        </p:spPr>
        <p:txBody>
          <a:bodyPr>
            <a:normAutofit/>
          </a:bodyPr>
          <a:lstStyle/>
          <a:p>
            <a:r>
              <a:rPr lang="en-GB" sz="2000" dirty="0" smtClean="0"/>
              <a:t>2006/2007 		£215,000</a:t>
            </a:r>
          </a:p>
          <a:p>
            <a:r>
              <a:rPr lang="en-GB" sz="2000" dirty="0" smtClean="0"/>
              <a:t>2007/2008		£225,000</a:t>
            </a:r>
          </a:p>
          <a:p>
            <a:r>
              <a:rPr lang="en-GB" sz="2000" dirty="0" smtClean="0"/>
              <a:t>2008/2009		£235,000</a:t>
            </a:r>
          </a:p>
          <a:p>
            <a:r>
              <a:rPr lang="en-GB" sz="2000" dirty="0" smtClean="0"/>
              <a:t>2009/2010		£245,000</a:t>
            </a:r>
          </a:p>
          <a:p>
            <a:r>
              <a:rPr lang="en-GB" sz="2000" dirty="0" smtClean="0"/>
              <a:t>2010/2011		£255,000</a:t>
            </a:r>
          </a:p>
          <a:p>
            <a:r>
              <a:rPr lang="en-GB" sz="2000" dirty="0" smtClean="0"/>
              <a:t>2011/2012		£50,000</a:t>
            </a:r>
          </a:p>
          <a:p>
            <a:r>
              <a:rPr lang="en-GB" sz="2000" dirty="0" smtClean="0"/>
              <a:t>2012/2013		£50,000</a:t>
            </a:r>
          </a:p>
          <a:p>
            <a:r>
              <a:rPr lang="en-GB" sz="2000" dirty="0" smtClean="0"/>
              <a:t>2013/2014		£50,000</a:t>
            </a:r>
          </a:p>
          <a:p>
            <a:r>
              <a:rPr lang="en-GB" sz="2000" dirty="0" smtClean="0"/>
              <a:t>2014/2015		£40,000</a:t>
            </a:r>
          </a:p>
          <a:p>
            <a:r>
              <a:rPr lang="en-GB" sz="2000" dirty="0" smtClean="0"/>
              <a:t>2015/2016		£80,000 (Transitional Arrangements), split tax year 			and can only carry forward £40,000 into the 				second period.</a:t>
            </a:r>
          </a:p>
          <a:p>
            <a:r>
              <a:rPr lang="en-GB" sz="2000" dirty="0" smtClean="0"/>
              <a:t>2016/2017		£40,000 Tapered Annual Allowance (Annual 				Allowance limit reduces by £5,000 for every 				£10,000 earned from £150,000 to £210,000)</a:t>
            </a:r>
          </a:p>
          <a:p>
            <a:endParaRPr lang="en-GB" sz="20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402</TotalTime>
  <Words>3155</Words>
  <Application>Microsoft Office PowerPoint</Application>
  <PresentationFormat>On-screen Show (4:3)</PresentationFormat>
  <Paragraphs>337</Paragraphs>
  <Slides>30</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30</vt:i4>
      </vt:variant>
    </vt:vector>
  </HeadingPairs>
  <TitlesOfParts>
    <vt:vector size="34" baseType="lpstr">
      <vt:lpstr>Arial</vt:lpstr>
      <vt:lpstr>Calibri</vt:lpstr>
      <vt:lpstr>Wingdings</vt:lpstr>
      <vt:lpstr>Office Theme</vt:lpstr>
      <vt:lpstr>Pensions Taxation – Lifetime Allowance, Annual Allowance (AA) and Tapered Annual Allowance (TAA)</vt:lpstr>
      <vt:lpstr>Overview of Presentation</vt:lpstr>
      <vt:lpstr>What is Lifetime Allowance</vt:lpstr>
      <vt:lpstr>How is Lifetime Allowance calculated?</vt:lpstr>
      <vt:lpstr>Tax Charge on exceeding the Lifetime Allowance</vt:lpstr>
      <vt:lpstr>Individual Protection 2014 (IP2014)</vt:lpstr>
      <vt:lpstr>Fixed Protection 2016 (FP2016) and Individual Protection 2016 (IP2016)</vt:lpstr>
      <vt:lpstr>What is Annual Allowance?</vt:lpstr>
      <vt:lpstr>Annual Allowance Rates from April 2006</vt:lpstr>
      <vt:lpstr>How is Annual Allowance calculated  (Defined Benefit Schemes)?</vt:lpstr>
      <vt:lpstr>DB AA calculation example</vt:lpstr>
      <vt:lpstr>How is Annual Allowance calculated (Defined Contribution Schemes)?</vt:lpstr>
      <vt:lpstr>Combining DB and DC Annual Allowance</vt:lpstr>
      <vt:lpstr>Annual Allowance – Carry Forward</vt:lpstr>
      <vt:lpstr>Tax Charge on exceeding the AA limit</vt:lpstr>
      <vt:lpstr>Calculating a Tax Charge</vt:lpstr>
      <vt:lpstr>How to pay the Tax Charge</vt:lpstr>
      <vt:lpstr>Scheme Pays Arrangements</vt:lpstr>
      <vt:lpstr>How is Scheme Pays deducted from Retirement Benefits?</vt:lpstr>
      <vt:lpstr>Applying for Scheme Pays</vt:lpstr>
      <vt:lpstr>Transitional Arrangements to align Payment Input Periods (PIP)</vt:lpstr>
      <vt:lpstr>Tapered Annual Allowance 2016/2017</vt:lpstr>
      <vt:lpstr>Calculating Threshold Income</vt:lpstr>
      <vt:lpstr>Calculating Adjusted Income</vt:lpstr>
      <vt:lpstr>Example of Tapering</vt:lpstr>
      <vt:lpstr>Voluntary Salary Cap (USS only)</vt:lpstr>
      <vt:lpstr>Further Information and Financial Advice</vt:lpstr>
      <vt:lpstr>Independent Financial Advice @ Queen Mary, University of London </vt:lpstr>
      <vt:lpstr>Independent Financial Advice – Why?</vt:lpstr>
      <vt:lpstr>Gary O’Neill</vt:lpstr>
    </vt:vector>
  </TitlesOfParts>
  <Company>Hewlett-Packard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Pensions Taxation – Lifetime Allowance, Annual allowance (AA) and Tapered annual allowance (TAA)</dc:title>
  <dc:creator>Rose</dc:creator>
  <cp:lastModifiedBy>Zakir Ahmed</cp:lastModifiedBy>
  <cp:revision>50</cp:revision>
  <dcterms:created xsi:type="dcterms:W3CDTF">2016-02-09T09:47:56Z</dcterms:created>
  <dcterms:modified xsi:type="dcterms:W3CDTF">2016-02-18T14:52:30Z</dcterms:modified>
</cp:coreProperties>
</file>